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17"/>
  </p:handoutMasterIdLst>
  <p:sldIdLst>
    <p:sldId id="1849" r:id="rId3"/>
    <p:sldId id="1359" r:id="rId4"/>
    <p:sldId id="1873" r:id="rId5"/>
    <p:sldId id="818" r:id="rId7"/>
    <p:sldId id="609" r:id="rId8"/>
    <p:sldId id="1852" r:id="rId9"/>
    <p:sldId id="632" r:id="rId10"/>
    <p:sldId id="887" r:id="rId11"/>
    <p:sldId id="1883" r:id="rId12"/>
    <p:sldId id="1851" r:id="rId13"/>
    <p:sldId id="1015" r:id="rId14"/>
    <p:sldId id="1336" r:id="rId15"/>
    <p:sldId id="185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B3CB"/>
    <a:srgbClr val="2AA7CE"/>
    <a:srgbClr val="29282F"/>
    <a:srgbClr val="35687B"/>
    <a:srgbClr val="3AB9D3"/>
    <a:srgbClr val="F2F2F2"/>
    <a:srgbClr val="DADB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54"/>
    <p:restoredTop sz="94674"/>
  </p:normalViewPr>
  <p:slideViewPr>
    <p:cSldViewPr snapToGrid="0">
      <p:cViewPr>
        <p:scale>
          <a:sx n="97" d="100"/>
          <a:sy n="97" d="100"/>
        </p:scale>
        <p:origin x="147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5FA0C-997E-46AD-A2C4-C23FEB7891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C0FE-12C1-41C3-8D27-4083A7AE6C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5FA0C-997E-46AD-A2C4-C23FEB7891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C0FE-12C1-41C3-8D27-4083A7AE6C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5FA0C-997E-46AD-A2C4-C23FEB7891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C0FE-12C1-41C3-8D27-4083A7AE6C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5FA0C-997E-46AD-A2C4-C23FEB7891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C0FE-12C1-41C3-8D27-4083A7AE6C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5FA0C-997E-46AD-A2C4-C23FEB7891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C0FE-12C1-41C3-8D27-4083A7AE6C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5FA0C-997E-46AD-A2C4-C23FEB7891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C0FE-12C1-41C3-8D27-4083A7AE6C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5FA0C-997E-46AD-A2C4-C23FEB7891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C0FE-12C1-41C3-8D27-4083A7AE6C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5FA0C-997E-46AD-A2C4-C23FEB7891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C0FE-12C1-41C3-8D27-4083A7AE6C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5FA0C-997E-46AD-A2C4-C23FEB7891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C0FE-12C1-41C3-8D27-4083A7AE6C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5FA0C-997E-46AD-A2C4-C23FEB7891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C0FE-12C1-41C3-8D27-4083A7AE6C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5FA0C-997E-46AD-A2C4-C23FEB7891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C0FE-12C1-41C3-8D27-4083A7AE6C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6ED5FA0C-997E-46AD-A2C4-C23FEB7891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813FC0FE-12C1-41C3-8D27-4083A7AE6C4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17.xml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image" Target="../media/image32.jpeg"/><Relationship Id="rId1" Type="http://schemas.openxmlformats.org/officeDocument/2006/relationships/tags" Target="../tags/tag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1.png"/><Relationship Id="rId6" Type="http://schemas.openxmlformats.org/officeDocument/2006/relationships/image" Target="../media/image34.png"/><Relationship Id="rId5" Type="http://schemas.openxmlformats.org/officeDocument/2006/relationships/image" Target="../media/image32.jpeg"/><Relationship Id="rId4" Type="http://schemas.openxmlformats.org/officeDocument/2006/relationships/image" Target="../media/image22.png"/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hyperlink" Target="https://www.nperf.com/en/map/IN/-/1639.Airtel/download/?ll=15.572244602734123&amp;lg=82.08105415105821&amp;zoom=5" TargetMode="Externa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image" Target="../media/image2.svg"/><Relationship Id="rId7" Type="http://schemas.openxmlformats.org/officeDocument/2006/relationships/image" Target="../media/image18.png"/><Relationship Id="rId6" Type="http://schemas.openxmlformats.org/officeDocument/2006/relationships/image" Target="../media/image1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tags" Target="../tags/tag4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3.svg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1.png"/><Relationship Id="rId3" Type="http://schemas.openxmlformats.org/officeDocument/2006/relationships/tags" Target="../tags/tag5.xml"/><Relationship Id="rId2" Type="http://schemas.openxmlformats.org/officeDocument/2006/relationships/image" Target="../media/image15.png"/><Relationship Id="rId1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svg"/><Relationship Id="rId8" Type="http://schemas.openxmlformats.org/officeDocument/2006/relationships/image" Target="../media/image26.png"/><Relationship Id="rId7" Type="http://schemas.openxmlformats.org/officeDocument/2006/relationships/image" Target="../media/image6.svg"/><Relationship Id="rId6" Type="http://schemas.openxmlformats.org/officeDocument/2006/relationships/image" Target="../media/image25.png"/><Relationship Id="rId5" Type="http://schemas.openxmlformats.org/officeDocument/2006/relationships/image" Target="../media/image5.svg"/><Relationship Id="rId4" Type="http://schemas.openxmlformats.org/officeDocument/2006/relationships/image" Target="../media/image24.png"/><Relationship Id="rId3" Type="http://schemas.openxmlformats.org/officeDocument/2006/relationships/image" Target="../media/image4.svg"/><Relationship Id="rId2" Type="http://schemas.openxmlformats.org/officeDocument/2006/relationships/image" Target="../media/image23.png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1.png"/><Relationship Id="rId13" Type="http://schemas.openxmlformats.org/officeDocument/2006/relationships/image" Target="../media/image9.svg"/><Relationship Id="rId12" Type="http://schemas.openxmlformats.org/officeDocument/2006/relationships/image" Target="../media/image28.png"/><Relationship Id="rId11" Type="http://schemas.openxmlformats.org/officeDocument/2006/relationships/image" Target="../media/image8.svg"/><Relationship Id="rId10" Type="http://schemas.openxmlformats.org/officeDocument/2006/relationships/image" Target="../media/image27.png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1.png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14"/>
          <p:cNvSpPr/>
          <p:nvPr/>
        </p:nvSpPr>
        <p:spPr>
          <a:xfrm>
            <a:off x="0" y="0"/>
            <a:ext cx="12192000" cy="3920052"/>
          </a:xfrm>
          <a:custGeom>
            <a:avLst/>
            <a:gdLst>
              <a:gd name="connsiteX0" fmla="*/ 0 w 12192000"/>
              <a:gd name="connsiteY0" fmla="*/ 0 h 3920052"/>
              <a:gd name="connsiteX1" fmla="*/ 12192000 w 12192000"/>
              <a:gd name="connsiteY1" fmla="*/ 0 h 3920052"/>
              <a:gd name="connsiteX2" fmla="*/ 12192000 w 12192000"/>
              <a:gd name="connsiteY2" fmla="*/ 3920052 h 3920052"/>
              <a:gd name="connsiteX3" fmla="*/ 12073399 w 12192000"/>
              <a:gd name="connsiteY3" fmla="*/ 3854859 h 3920052"/>
              <a:gd name="connsiteX4" fmla="*/ 11149781 w 12192000"/>
              <a:gd name="connsiteY4" fmla="*/ 3480619 h 3920052"/>
              <a:gd name="connsiteX5" fmla="*/ 8023123 w 12192000"/>
              <a:gd name="connsiteY5" fmla="*/ 3156155 h 3920052"/>
              <a:gd name="connsiteX6" fmla="*/ 6253316 w 12192000"/>
              <a:gd name="connsiteY6" fmla="*/ 2241755 h 3920052"/>
              <a:gd name="connsiteX7" fmla="*/ 3510116 w 12192000"/>
              <a:gd name="connsiteY7" fmla="*/ 2123768 h 3920052"/>
              <a:gd name="connsiteX8" fmla="*/ 1297858 w 12192000"/>
              <a:gd name="connsiteY8" fmla="*/ 973394 h 3920052"/>
              <a:gd name="connsiteX9" fmla="*/ 49776 w 12192000"/>
              <a:gd name="connsiteY9" fmla="*/ 883059 h 3920052"/>
              <a:gd name="connsiteX10" fmla="*/ 0 w 12192000"/>
              <a:gd name="connsiteY10" fmla="*/ 883718 h 3920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3920052">
                <a:moveTo>
                  <a:pt x="0" y="0"/>
                </a:moveTo>
                <a:lnTo>
                  <a:pt x="12192000" y="0"/>
                </a:lnTo>
                <a:lnTo>
                  <a:pt x="12192000" y="3920052"/>
                </a:lnTo>
                <a:lnTo>
                  <a:pt x="12073399" y="3854859"/>
                </a:lnTo>
                <a:cubicBezTo>
                  <a:pt x="11824520" y="3715364"/>
                  <a:pt x="11552904" y="3564193"/>
                  <a:pt x="11149781" y="3480619"/>
                </a:cubicBezTo>
                <a:cubicBezTo>
                  <a:pt x="10343536" y="3313471"/>
                  <a:pt x="8839201" y="3362632"/>
                  <a:pt x="8023123" y="3156155"/>
                </a:cubicBezTo>
                <a:cubicBezTo>
                  <a:pt x="7207046" y="2949678"/>
                  <a:pt x="7005484" y="2413819"/>
                  <a:pt x="6253316" y="2241755"/>
                </a:cubicBezTo>
                <a:cubicBezTo>
                  <a:pt x="5501148" y="2069691"/>
                  <a:pt x="4336027" y="2335161"/>
                  <a:pt x="3510116" y="2123768"/>
                </a:cubicBezTo>
                <a:cubicBezTo>
                  <a:pt x="2684206" y="1912375"/>
                  <a:pt x="2050026" y="1199536"/>
                  <a:pt x="1297858" y="973394"/>
                </a:cubicBezTo>
                <a:cubicBezTo>
                  <a:pt x="921774" y="860323"/>
                  <a:pt x="469491" y="873842"/>
                  <a:pt x="49776" y="883059"/>
                </a:cubicBezTo>
                <a:lnTo>
                  <a:pt x="0" y="8837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任意多边形: 形状 8"/>
          <p:cNvSpPr/>
          <p:nvPr/>
        </p:nvSpPr>
        <p:spPr>
          <a:xfrm>
            <a:off x="5553384" y="981096"/>
            <a:ext cx="5699668" cy="5699666"/>
          </a:xfrm>
          <a:custGeom>
            <a:avLst/>
            <a:gdLst>
              <a:gd name="connsiteX0" fmla="*/ 2849523 w 5699045"/>
              <a:gd name="connsiteY0" fmla="*/ 0 h 5699044"/>
              <a:gd name="connsiteX1" fmla="*/ 3178251 w 5699045"/>
              <a:gd name="connsiteY1" fmla="*/ 136163 h 5699044"/>
              <a:gd name="connsiteX2" fmla="*/ 5562882 w 5699045"/>
              <a:gd name="connsiteY2" fmla="*/ 2520795 h 5699044"/>
              <a:gd name="connsiteX3" fmla="*/ 5562882 w 5699045"/>
              <a:gd name="connsiteY3" fmla="*/ 3178250 h 5699044"/>
              <a:gd name="connsiteX4" fmla="*/ 3178251 w 5699045"/>
              <a:gd name="connsiteY4" fmla="*/ 5562881 h 5699044"/>
              <a:gd name="connsiteX5" fmla="*/ 2520796 w 5699045"/>
              <a:gd name="connsiteY5" fmla="*/ 5562881 h 5699044"/>
              <a:gd name="connsiteX6" fmla="*/ 136164 w 5699045"/>
              <a:gd name="connsiteY6" fmla="*/ 3178250 h 5699044"/>
              <a:gd name="connsiteX7" fmla="*/ 136164 w 5699045"/>
              <a:gd name="connsiteY7" fmla="*/ 2520795 h 5699044"/>
              <a:gd name="connsiteX8" fmla="*/ 2520796 w 5699045"/>
              <a:gd name="connsiteY8" fmla="*/ 136163 h 5699044"/>
              <a:gd name="connsiteX9" fmla="*/ 2849523 w 5699045"/>
              <a:gd name="connsiteY9" fmla="*/ 0 h 5699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99045" h="5699044">
                <a:moveTo>
                  <a:pt x="2849523" y="0"/>
                </a:moveTo>
                <a:cubicBezTo>
                  <a:pt x="2968499" y="0"/>
                  <a:pt x="3087475" y="45388"/>
                  <a:pt x="3178251" y="136163"/>
                </a:cubicBezTo>
                <a:lnTo>
                  <a:pt x="5562882" y="2520795"/>
                </a:lnTo>
                <a:cubicBezTo>
                  <a:pt x="5744433" y="2702346"/>
                  <a:pt x="5744433" y="2996699"/>
                  <a:pt x="5562882" y="3178250"/>
                </a:cubicBezTo>
                <a:lnTo>
                  <a:pt x="3178251" y="5562881"/>
                </a:lnTo>
                <a:cubicBezTo>
                  <a:pt x="2996700" y="5744432"/>
                  <a:pt x="2702347" y="5744432"/>
                  <a:pt x="2520796" y="5562881"/>
                </a:cubicBezTo>
                <a:lnTo>
                  <a:pt x="136164" y="3178250"/>
                </a:lnTo>
                <a:cubicBezTo>
                  <a:pt x="-45387" y="2996699"/>
                  <a:pt x="-45387" y="2702346"/>
                  <a:pt x="136164" y="2520795"/>
                </a:cubicBezTo>
                <a:lnTo>
                  <a:pt x="2520796" y="136163"/>
                </a:lnTo>
                <a:cubicBezTo>
                  <a:pt x="2611571" y="45388"/>
                  <a:pt x="2730547" y="0"/>
                  <a:pt x="28495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任意多边形: 形状 9"/>
          <p:cNvSpPr/>
          <p:nvPr/>
        </p:nvSpPr>
        <p:spPr>
          <a:xfrm>
            <a:off x="6139310" y="385255"/>
            <a:ext cx="5699668" cy="5699666"/>
          </a:xfrm>
          <a:custGeom>
            <a:avLst/>
            <a:gdLst>
              <a:gd name="connsiteX0" fmla="*/ 2849523 w 5699045"/>
              <a:gd name="connsiteY0" fmla="*/ 0 h 5699044"/>
              <a:gd name="connsiteX1" fmla="*/ 3178251 w 5699045"/>
              <a:gd name="connsiteY1" fmla="*/ 136163 h 5699044"/>
              <a:gd name="connsiteX2" fmla="*/ 5562882 w 5699045"/>
              <a:gd name="connsiteY2" fmla="*/ 2520795 h 5699044"/>
              <a:gd name="connsiteX3" fmla="*/ 5562882 w 5699045"/>
              <a:gd name="connsiteY3" fmla="*/ 3178250 h 5699044"/>
              <a:gd name="connsiteX4" fmla="*/ 3178251 w 5699045"/>
              <a:gd name="connsiteY4" fmla="*/ 5562881 h 5699044"/>
              <a:gd name="connsiteX5" fmla="*/ 2520796 w 5699045"/>
              <a:gd name="connsiteY5" fmla="*/ 5562881 h 5699044"/>
              <a:gd name="connsiteX6" fmla="*/ 136164 w 5699045"/>
              <a:gd name="connsiteY6" fmla="*/ 3178250 h 5699044"/>
              <a:gd name="connsiteX7" fmla="*/ 136164 w 5699045"/>
              <a:gd name="connsiteY7" fmla="*/ 2520795 h 5699044"/>
              <a:gd name="connsiteX8" fmla="*/ 2520796 w 5699045"/>
              <a:gd name="connsiteY8" fmla="*/ 136163 h 5699044"/>
              <a:gd name="connsiteX9" fmla="*/ 2849523 w 5699045"/>
              <a:gd name="connsiteY9" fmla="*/ 0 h 5699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99045" h="5699044">
                <a:moveTo>
                  <a:pt x="2849523" y="0"/>
                </a:moveTo>
                <a:cubicBezTo>
                  <a:pt x="2968499" y="0"/>
                  <a:pt x="3087475" y="45388"/>
                  <a:pt x="3178251" y="136163"/>
                </a:cubicBezTo>
                <a:lnTo>
                  <a:pt x="5562882" y="2520795"/>
                </a:lnTo>
                <a:cubicBezTo>
                  <a:pt x="5744433" y="2702346"/>
                  <a:pt x="5744433" y="2996699"/>
                  <a:pt x="5562882" y="3178250"/>
                </a:cubicBezTo>
                <a:lnTo>
                  <a:pt x="3178251" y="5562881"/>
                </a:lnTo>
                <a:cubicBezTo>
                  <a:pt x="2996700" y="5744432"/>
                  <a:pt x="2702347" y="5744432"/>
                  <a:pt x="2520796" y="5562881"/>
                </a:cubicBezTo>
                <a:lnTo>
                  <a:pt x="136164" y="3178250"/>
                </a:lnTo>
                <a:cubicBezTo>
                  <a:pt x="-45387" y="2996699"/>
                  <a:pt x="-45387" y="2702346"/>
                  <a:pt x="136164" y="2520795"/>
                </a:cubicBezTo>
                <a:lnTo>
                  <a:pt x="2520796" y="136163"/>
                </a:lnTo>
                <a:cubicBezTo>
                  <a:pt x="2611571" y="45388"/>
                  <a:pt x="2730547" y="0"/>
                  <a:pt x="28495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16660" y="3763010"/>
            <a:ext cx="3072765" cy="328930"/>
          </a:xfrm>
          <a:prstGeom prst="rect">
            <a:avLst/>
          </a:prstGeom>
          <a:solidFill>
            <a:srgbClr val="3AB9D3"/>
          </a:soli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 20"/>
          <p:cNvSpPr>
            <a:spLocks noChangeArrowheads="1"/>
          </p:cNvSpPr>
          <p:nvPr/>
        </p:nvSpPr>
        <p:spPr bwMode="auto">
          <a:xfrm>
            <a:off x="1333500" y="4652645"/>
            <a:ext cx="4773295" cy="1384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200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Presented by-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Nishant Nischaya - 03314802816         Nikhil Prakash - 03214802816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Pratham Chhabra - 03614802816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200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Under the guidance of-</a:t>
            </a:r>
            <a:endParaRPr lang="en-US" altLang="zh-CN" sz="1200" b="1" i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Ms. Abhilasha Gokhale</a:t>
            </a:r>
            <a:endParaRPr lang="en-US" altLang="zh-CN" sz="12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矩形 9"/>
          <p:cNvSpPr/>
          <p:nvPr/>
        </p:nvSpPr>
        <p:spPr>
          <a:xfrm>
            <a:off x="568514" y="2115960"/>
            <a:ext cx="247304" cy="312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矩形 10"/>
          <p:cNvSpPr/>
          <p:nvPr/>
        </p:nvSpPr>
        <p:spPr>
          <a:xfrm>
            <a:off x="1151890" y="2760345"/>
            <a:ext cx="4810760" cy="1863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INTERNET BASED SERVICES OVER SMS AND VOICE CALL FOR GSM FEATURE PHONES.</a:t>
            </a:r>
            <a:endParaRPr lang="en-US" sz="2400" spc="3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矩形 11"/>
          <p:cNvSpPr/>
          <p:nvPr/>
        </p:nvSpPr>
        <p:spPr>
          <a:xfrm>
            <a:off x="600774" y="2670604"/>
            <a:ext cx="190736" cy="2095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矩形 10"/>
          <p:cNvSpPr/>
          <p:nvPr/>
        </p:nvSpPr>
        <p:spPr>
          <a:xfrm>
            <a:off x="1190272" y="2096977"/>
            <a:ext cx="259574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Major Project Defense</a:t>
            </a:r>
            <a:endParaRPr lang="en-US" altLang="zh-CN" dirty="0">
              <a:solidFill>
                <a:schemeClr val="accent1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Freeform: Shape 6"/>
          <p:cNvSpPr/>
          <p:nvPr/>
        </p:nvSpPr>
        <p:spPr>
          <a:xfrm>
            <a:off x="1190272" y="6503525"/>
            <a:ext cx="1758952" cy="354475"/>
          </a:xfrm>
          <a:custGeom>
            <a:avLst/>
            <a:gdLst>
              <a:gd name="connsiteX0" fmla="*/ 550981 w 2344943"/>
              <a:gd name="connsiteY0" fmla="*/ 0 h 407428"/>
              <a:gd name="connsiteX1" fmla="*/ 940996 w 2344943"/>
              <a:gd name="connsiteY1" fmla="*/ 0 h 407428"/>
              <a:gd name="connsiteX2" fmla="*/ 1403945 w 2344943"/>
              <a:gd name="connsiteY2" fmla="*/ 0 h 407428"/>
              <a:gd name="connsiteX3" fmla="*/ 1793961 w 2344943"/>
              <a:gd name="connsiteY3" fmla="*/ 0 h 407428"/>
              <a:gd name="connsiteX4" fmla="*/ 2288061 w 2344943"/>
              <a:gd name="connsiteY4" fmla="*/ 355358 h 407428"/>
              <a:gd name="connsiteX5" fmla="*/ 2344943 w 2344943"/>
              <a:gd name="connsiteY5" fmla="*/ 407428 h 407428"/>
              <a:gd name="connsiteX6" fmla="*/ 0 w 2344943"/>
              <a:gd name="connsiteY6" fmla="*/ 407428 h 407428"/>
              <a:gd name="connsiteX7" fmla="*/ 56882 w 2344943"/>
              <a:gd name="connsiteY7" fmla="*/ 355358 h 407428"/>
              <a:gd name="connsiteX8" fmla="*/ 550981 w 2344943"/>
              <a:gd name="connsiteY8" fmla="*/ 0 h 40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4943" h="407428">
                <a:moveTo>
                  <a:pt x="550981" y="0"/>
                </a:moveTo>
                <a:lnTo>
                  <a:pt x="940996" y="0"/>
                </a:lnTo>
                <a:lnTo>
                  <a:pt x="1403945" y="0"/>
                </a:lnTo>
                <a:lnTo>
                  <a:pt x="1793961" y="0"/>
                </a:lnTo>
                <a:cubicBezTo>
                  <a:pt x="2111814" y="387"/>
                  <a:pt x="2144200" y="198956"/>
                  <a:pt x="2288061" y="355358"/>
                </a:cubicBezTo>
                <a:lnTo>
                  <a:pt x="2344943" y="407428"/>
                </a:lnTo>
                <a:lnTo>
                  <a:pt x="0" y="407428"/>
                </a:lnTo>
                <a:lnTo>
                  <a:pt x="56882" y="355358"/>
                </a:lnTo>
                <a:cubicBezTo>
                  <a:pt x="200743" y="198956"/>
                  <a:pt x="233129" y="387"/>
                  <a:pt x="55098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任意多边形: 形状 9"/>
          <p:cNvSpPr/>
          <p:nvPr/>
        </p:nvSpPr>
        <p:spPr>
          <a:xfrm>
            <a:off x="6152010" y="788480"/>
            <a:ext cx="5699668" cy="5699666"/>
          </a:xfrm>
          <a:custGeom>
            <a:avLst/>
            <a:gdLst>
              <a:gd name="connsiteX0" fmla="*/ 2849523 w 5699045"/>
              <a:gd name="connsiteY0" fmla="*/ 0 h 5699044"/>
              <a:gd name="connsiteX1" fmla="*/ 3178251 w 5699045"/>
              <a:gd name="connsiteY1" fmla="*/ 136163 h 5699044"/>
              <a:gd name="connsiteX2" fmla="*/ 5562882 w 5699045"/>
              <a:gd name="connsiteY2" fmla="*/ 2520795 h 5699044"/>
              <a:gd name="connsiteX3" fmla="*/ 5562882 w 5699045"/>
              <a:gd name="connsiteY3" fmla="*/ 3178250 h 5699044"/>
              <a:gd name="connsiteX4" fmla="*/ 3178251 w 5699045"/>
              <a:gd name="connsiteY4" fmla="*/ 5562881 h 5699044"/>
              <a:gd name="connsiteX5" fmla="*/ 2520796 w 5699045"/>
              <a:gd name="connsiteY5" fmla="*/ 5562881 h 5699044"/>
              <a:gd name="connsiteX6" fmla="*/ 136164 w 5699045"/>
              <a:gd name="connsiteY6" fmla="*/ 3178250 h 5699044"/>
              <a:gd name="connsiteX7" fmla="*/ 136164 w 5699045"/>
              <a:gd name="connsiteY7" fmla="*/ 2520795 h 5699044"/>
              <a:gd name="connsiteX8" fmla="*/ 2520796 w 5699045"/>
              <a:gd name="connsiteY8" fmla="*/ 136163 h 5699044"/>
              <a:gd name="connsiteX9" fmla="*/ 2849523 w 5699045"/>
              <a:gd name="connsiteY9" fmla="*/ 0 h 5699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99045" h="5699044">
                <a:moveTo>
                  <a:pt x="2849523" y="0"/>
                </a:moveTo>
                <a:cubicBezTo>
                  <a:pt x="2968499" y="0"/>
                  <a:pt x="3087475" y="45388"/>
                  <a:pt x="3178251" y="136163"/>
                </a:cubicBezTo>
                <a:lnTo>
                  <a:pt x="5562882" y="2520795"/>
                </a:lnTo>
                <a:cubicBezTo>
                  <a:pt x="5744433" y="2702346"/>
                  <a:pt x="5744433" y="2996699"/>
                  <a:pt x="5562882" y="3178250"/>
                </a:cubicBezTo>
                <a:lnTo>
                  <a:pt x="3178251" y="5562881"/>
                </a:lnTo>
                <a:cubicBezTo>
                  <a:pt x="2996700" y="5744432"/>
                  <a:pt x="2702347" y="5744432"/>
                  <a:pt x="2520796" y="5562881"/>
                </a:cubicBezTo>
                <a:lnTo>
                  <a:pt x="136164" y="3178250"/>
                </a:lnTo>
                <a:cubicBezTo>
                  <a:pt x="-45387" y="2996699"/>
                  <a:pt x="-45387" y="2702346"/>
                  <a:pt x="136164" y="2520795"/>
                </a:cubicBezTo>
                <a:lnTo>
                  <a:pt x="2520796" y="136163"/>
                </a:lnTo>
                <a:cubicBezTo>
                  <a:pt x="2611571" y="45388"/>
                  <a:pt x="2730547" y="0"/>
                  <a:pt x="2849523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5" name="Picture 4" descr="logo-globe-png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73720" y="1422400"/>
            <a:ext cx="1656080" cy="1699260"/>
          </a:xfrm>
          <a:prstGeom prst="rect">
            <a:avLst/>
          </a:prstGeom>
        </p:spPr>
      </p:pic>
      <p:pic>
        <p:nvPicPr>
          <p:cNvPr id="19" name="Picture 18" descr="unnam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695" y="3086100"/>
            <a:ext cx="2951480" cy="2951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bldLvl="0" animBg="1"/>
      <p:bldP spid="13" grpId="0"/>
      <p:bldP spid="14" grpId="0" bldLvl="0" animBg="1"/>
      <p:bldP spid="15" grpId="0"/>
      <p:bldP spid="2" grpId="0" animBg="1"/>
      <p:bldP spid="2" grpId="1" animBg="1"/>
      <p:bldP spid="3" grpId="1" animBg="1"/>
      <p:bldP spid="8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14"/>
          <p:cNvSpPr/>
          <p:nvPr/>
        </p:nvSpPr>
        <p:spPr>
          <a:xfrm>
            <a:off x="-8255" y="-18415"/>
            <a:ext cx="12192000" cy="3920052"/>
          </a:xfrm>
          <a:custGeom>
            <a:avLst/>
            <a:gdLst>
              <a:gd name="connsiteX0" fmla="*/ 0 w 12192000"/>
              <a:gd name="connsiteY0" fmla="*/ 0 h 3920052"/>
              <a:gd name="connsiteX1" fmla="*/ 12192000 w 12192000"/>
              <a:gd name="connsiteY1" fmla="*/ 0 h 3920052"/>
              <a:gd name="connsiteX2" fmla="*/ 12192000 w 12192000"/>
              <a:gd name="connsiteY2" fmla="*/ 3920052 h 3920052"/>
              <a:gd name="connsiteX3" fmla="*/ 12073399 w 12192000"/>
              <a:gd name="connsiteY3" fmla="*/ 3854859 h 3920052"/>
              <a:gd name="connsiteX4" fmla="*/ 11149781 w 12192000"/>
              <a:gd name="connsiteY4" fmla="*/ 3480619 h 3920052"/>
              <a:gd name="connsiteX5" fmla="*/ 8023123 w 12192000"/>
              <a:gd name="connsiteY5" fmla="*/ 3156155 h 3920052"/>
              <a:gd name="connsiteX6" fmla="*/ 6253316 w 12192000"/>
              <a:gd name="connsiteY6" fmla="*/ 2241755 h 3920052"/>
              <a:gd name="connsiteX7" fmla="*/ 3510116 w 12192000"/>
              <a:gd name="connsiteY7" fmla="*/ 2123768 h 3920052"/>
              <a:gd name="connsiteX8" fmla="*/ 1297858 w 12192000"/>
              <a:gd name="connsiteY8" fmla="*/ 973394 h 3920052"/>
              <a:gd name="connsiteX9" fmla="*/ 49776 w 12192000"/>
              <a:gd name="connsiteY9" fmla="*/ 883059 h 3920052"/>
              <a:gd name="connsiteX10" fmla="*/ 0 w 12192000"/>
              <a:gd name="connsiteY10" fmla="*/ 883718 h 3920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3920052">
                <a:moveTo>
                  <a:pt x="0" y="0"/>
                </a:moveTo>
                <a:lnTo>
                  <a:pt x="12192000" y="0"/>
                </a:lnTo>
                <a:lnTo>
                  <a:pt x="12192000" y="3920052"/>
                </a:lnTo>
                <a:lnTo>
                  <a:pt x="12073399" y="3854859"/>
                </a:lnTo>
                <a:cubicBezTo>
                  <a:pt x="11824520" y="3715364"/>
                  <a:pt x="11552904" y="3564193"/>
                  <a:pt x="11149781" y="3480619"/>
                </a:cubicBezTo>
                <a:cubicBezTo>
                  <a:pt x="10343536" y="3313471"/>
                  <a:pt x="8839201" y="3362632"/>
                  <a:pt x="8023123" y="3156155"/>
                </a:cubicBezTo>
                <a:cubicBezTo>
                  <a:pt x="7207046" y="2949678"/>
                  <a:pt x="7005484" y="2413819"/>
                  <a:pt x="6253316" y="2241755"/>
                </a:cubicBezTo>
                <a:cubicBezTo>
                  <a:pt x="5501148" y="2069691"/>
                  <a:pt x="4336027" y="2335161"/>
                  <a:pt x="3510116" y="2123768"/>
                </a:cubicBezTo>
                <a:cubicBezTo>
                  <a:pt x="2684206" y="1912375"/>
                  <a:pt x="2050026" y="1199536"/>
                  <a:pt x="1297858" y="973394"/>
                </a:cubicBezTo>
                <a:cubicBezTo>
                  <a:pt x="921774" y="860323"/>
                  <a:pt x="469491" y="873842"/>
                  <a:pt x="49776" y="883059"/>
                </a:cubicBezTo>
                <a:lnTo>
                  <a:pt x="0" y="8837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2" name="Freeform: Shape 6"/>
          <p:cNvSpPr/>
          <p:nvPr/>
        </p:nvSpPr>
        <p:spPr>
          <a:xfrm>
            <a:off x="1386215" y="6503526"/>
            <a:ext cx="9847842" cy="354474"/>
          </a:xfrm>
          <a:custGeom>
            <a:avLst/>
            <a:gdLst>
              <a:gd name="connsiteX0" fmla="*/ 550981 w 2344943"/>
              <a:gd name="connsiteY0" fmla="*/ 0 h 407428"/>
              <a:gd name="connsiteX1" fmla="*/ 940996 w 2344943"/>
              <a:gd name="connsiteY1" fmla="*/ 0 h 407428"/>
              <a:gd name="connsiteX2" fmla="*/ 1403945 w 2344943"/>
              <a:gd name="connsiteY2" fmla="*/ 0 h 407428"/>
              <a:gd name="connsiteX3" fmla="*/ 1793961 w 2344943"/>
              <a:gd name="connsiteY3" fmla="*/ 0 h 407428"/>
              <a:gd name="connsiteX4" fmla="*/ 2288061 w 2344943"/>
              <a:gd name="connsiteY4" fmla="*/ 355358 h 407428"/>
              <a:gd name="connsiteX5" fmla="*/ 2344943 w 2344943"/>
              <a:gd name="connsiteY5" fmla="*/ 407428 h 407428"/>
              <a:gd name="connsiteX6" fmla="*/ 0 w 2344943"/>
              <a:gd name="connsiteY6" fmla="*/ 407428 h 407428"/>
              <a:gd name="connsiteX7" fmla="*/ 56882 w 2344943"/>
              <a:gd name="connsiteY7" fmla="*/ 355358 h 407428"/>
              <a:gd name="connsiteX8" fmla="*/ 550981 w 2344943"/>
              <a:gd name="connsiteY8" fmla="*/ 0 h 40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4943" h="407428">
                <a:moveTo>
                  <a:pt x="550981" y="0"/>
                </a:moveTo>
                <a:lnTo>
                  <a:pt x="940996" y="0"/>
                </a:lnTo>
                <a:lnTo>
                  <a:pt x="1403945" y="0"/>
                </a:lnTo>
                <a:lnTo>
                  <a:pt x="1793961" y="0"/>
                </a:lnTo>
                <a:cubicBezTo>
                  <a:pt x="2111814" y="387"/>
                  <a:pt x="2144200" y="198956"/>
                  <a:pt x="2288061" y="355358"/>
                </a:cubicBezTo>
                <a:lnTo>
                  <a:pt x="2344943" y="407428"/>
                </a:lnTo>
                <a:lnTo>
                  <a:pt x="0" y="407428"/>
                </a:lnTo>
                <a:lnTo>
                  <a:pt x="56882" y="355358"/>
                </a:lnTo>
                <a:cubicBezTo>
                  <a:pt x="200743" y="198956"/>
                  <a:pt x="233129" y="387"/>
                  <a:pt x="5509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郑少PPT"/>
          <p:cNvSpPr/>
          <p:nvPr/>
        </p:nvSpPr>
        <p:spPr>
          <a:xfrm>
            <a:off x="434340" y="3058160"/>
            <a:ext cx="238061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ADDITIONAL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dist"/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FEATURES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矩形: 圆角 2"/>
          <p:cNvSpPr/>
          <p:nvPr/>
        </p:nvSpPr>
        <p:spPr bwMode="auto">
          <a:xfrm>
            <a:off x="3345007" y="947057"/>
            <a:ext cx="8088200" cy="496388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07" tIns="45703" rIns="91407" bIns="45703" numCol="1" rtlCol="0" anchor="t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7" name="PA-组合 6"/>
          <p:cNvGrpSpPr/>
          <p:nvPr>
            <p:custDataLst>
              <p:tags r:id="rId1"/>
            </p:custDataLst>
          </p:nvPr>
        </p:nvGrpSpPr>
        <p:grpSpPr>
          <a:xfrm>
            <a:off x="7344465" y="1428058"/>
            <a:ext cx="5716270" cy="584775"/>
            <a:chOff x="2326540" y="2762389"/>
            <a:chExt cx="5716270" cy="584775"/>
          </a:xfrm>
        </p:grpSpPr>
        <p:sp>
          <p:nvSpPr>
            <p:cNvPr id="8" name="PA-文本框 32"/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2326540" y="2762389"/>
              <a:ext cx="639919" cy="5847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dirty="0">
                  <a:solidFill>
                    <a:schemeClr val="bg1"/>
                  </a:solidFill>
                  <a:latin typeface="Arial" panose="020B0604020202020204" pitchFamily="34" charset="0"/>
                  <a:ea typeface="Arial" panose="020B0604020202020204" pitchFamily="34" charset="0"/>
                  <a:sym typeface="Arial" panose="020B0604020202020204" pitchFamily="34" charset="0"/>
                </a:rPr>
                <a:t>01</a:t>
              </a:r>
              <a:endPara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1" name="PA-文本框 76"/>
            <p:cNvSpPr txBox="1"/>
            <p:nvPr>
              <p:custDataLst>
                <p:tags r:id="rId3"/>
              </p:custDataLst>
            </p:nvPr>
          </p:nvSpPr>
          <p:spPr>
            <a:xfrm>
              <a:off x="3323490" y="2870339"/>
              <a:ext cx="471932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b="1" spc="788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sym typeface="Arial" panose="020B0604020202020204" pitchFamily="34" charset="0"/>
                </a:rPr>
                <a:t>Voice Assistant</a:t>
              </a:r>
              <a:endParaRPr lang="en-US" altLang="zh-CN" b="1" spc="788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PA-组合 21"/>
          <p:cNvGrpSpPr/>
          <p:nvPr>
            <p:custDataLst>
              <p:tags r:id="rId4"/>
            </p:custDataLst>
          </p:nvPr>
        </p:nvGrpSpPr>
        <p:grpSpPr>
          <a:xfrm>
            <a:off x="7355840" y="3583305"/>
            <a:ext cx="4163695" cy="583565"/>
            <a:chOff x="2326540" y="4746129"/>
            <a:chExt cx="3081439" cy="583565"/>
          </a:xfrm>
        </p:grpSpPr>
        <p:sp>
          <p:nvSpPr>
            <p:cNvPr id="13" name="PA-文本框 32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2326540" y="4746129"/>
              <a:ext cx="473706" cy="58356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dirty="0">
                  <a:solidFill>
                    <a:schemeClr val="bg1"/>
                  </a:solidFill>
                  <a:latin typeface="Arial" panose="020B0604020202020204" pitchFamily="34" charset="0"/>
                  <a:ea typeface="Arial" panose="020B0604020202020204" pitchFamily="34" charset="0"/>
                  <a:sym typeface="Arial" panose="020B0604020202020204" pitchFamily="34" charset="0"/>
                </a:rPr>
                <a:t>03</a:t>
              </a:r>
              <a:endPara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6" name="PA-文本框 76"/>
            <p:cNvSpPr txBox="1"/>
            <p:nvPr>
              <p:custDataLst>
                <p:tags r:id="rId6"/>
              </p:custDataLst>
            </p:nvPr>
          </p:nvSpPr>
          <p:spPr>
            <a:xfrm>
              <a:off x="3055939" y="4853444"/>
              <a:ext cx="235204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b="1" spc="788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sym typeface="Arial" panose="020B0604020202020204" pitchFamily="34" charset="0"/>
                </a:rPr>
                <a:t>Request Queue</a:t>
              </a:r>
              <a:endParaRPr lang="en-US" altLang="zh-CN" b="1" spc="788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PA-组合 11"/>
          <p:cNvGrpSpPr/>
          <p:nvPr>
            <p:custDataLst>
              <p:tags r:id="rId7"/>
            </p:custDataLst>
          </p:nvPr>
        </p:nvGrpSpPr>
        <p:grpSpPr>
          <a:xfrm>
            <a:off x="7344465" y="2483875"/>
            <a:ext cx="4520565" cy="645160"/>
            <a:chOff x="6826431" y="2756674"/>
            <a:chExt cx="4520565" cy="645160"/>
          </a:xfrm>
        </p:grpSpPr>
        <p:sp>
          <p:nvSpPr>
            <p:cNvPr id="18" name="PA-文本框 32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6826431" y="2763024"/>
              <a:ext cx="639919" cy="5847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dirty="0">
                  <a:solidFill>
                    <a:schemeClr val="bg1"/>
                  </a:solidFill>
                  <a:latin typeface="Arial" panose="020B0604020202020204" pitchFamily="34" charset="0"/>
                  <a:ea typeface="Arial" panose="020B0604020202020204" pitchFamily="34" charset="0"/>
                  <a:sym typeface="Arial" panose="020B0604020202020204" pitchFamily="34" charset="0"/>
                </a:rPr>
                <a:t>02</a:t>
              </a:r>
              <a:endPara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1" name="PA-文本框 76"/>
            <p:cNvSpPr txBox="1"/>
            <p:nvPr>
              <p:custDataLst>
                <p:tags r:id="rId9"/>
              </p:custDataLst>
            </p:nvPr>
          </p:nvSpPr>
          <p:spPr>
            <a:xfrm>
              <a:off x="7823381" y="2756674"/>
              <a:ext cx="352361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b="1" spc="788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sym typeface="Arial" panose="020B0604020202020204" pitchFamily="34" charset="0"/>
                </a:rPr>
                <a:t>Markdown webpage*</a:t>
              </a:r>
              <a:endParaRPr lang="en-US" altLang="zh-CN" b="1" spc="788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pic>
        <p:nvPicPr>
          <p:cNvPr id="2" name="Picture 1" descr="ED01-09-0054-A-600x600"/>
          <p:cNvPicPr>
            <a:picLocks noChangeAspect="1"/>
          </p:cNvPicPr>
          <p:nvPr/>
        </p:nvPicPr>
        <p:blipFill>
          <a:blip r:embed="rId10"/>
          <a:srcRect l="9515" t="21665" r="8741" b="21288"/>
          <a:stretch>
            <a:fillRect/>
          </a:stretch>
        </p:blipFill>
        <p:spPr>
          <a:xfrm rot="5400000">
            <a:off x="2642870" y="1963420"/>
            <a:ext cx="4649470" cy="3244850"/>
          </a:xfrm>
          <a:prstGeom prst="rect">
            <a:avLst/>
          </a:prstGeom>
        </p:spPr>
      </p:pic>
      <p:grpSp>
        <p:nvGrpSpPr>
          <p:cNvPr id="3" name="PA-组合 21"/>
          <p:cNvGrpSpPr/>
          <p:nvPr>
            <p:custDataLst>
              <p:tags r:id="rId11"/>
            </p:custDataLst>
          </p:nvPr>
        </p:nvGrpSpPr>
        <p:grpSpPr>
          <a:xfrm>
            <a:off x="7357110" y="4652010"/>
            <a:ext cx="4163695" cy="645160"/>
            <a:chOff x="2326540" y="4716284"/>
            <a:chExt cx="3081439" cy="645160"/>
          </a:xfrm>
        </p:grpSpPr>
        <p:sp>
          <p:nvSpPr>
            <p:cNvPr id="5" name="PA-文本框 32"/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326540" y="4746129"/>
              <a:ext cx="473706" cy="58356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dirty="0">
                  <a:solidFill>
                    <a:schemeClr val="bg1"/>
                  </a:solidFill>
                  <a:latin typeface="Arial" panose="020B0604020202020204" pitchFamily="34" charset="0"/>
                  <a:ea typeface="Arial" panose="020B0604020202020204" pitchFamily="34" charset="0"/>
                  <a:sym typeface="Arial" panose="020B0604020202020204" pitchFamily="34" charset="0"/>
                </a:rPr>
                <a:t>04</a:t>
              </a:r>
              <a:endPara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" name="PA-文本框 76"/>
            <p:cNvSpPr txBox="1"/>
            <p:nvPr>
              <p:custDataLst>
                <p:tags r:id="rId13"/>
              </p:custDataLst>
            </p:nvPr>
          </p:nvSpPr>
          <p:spPr>
            <a:xfrm>
              <a:off x="3055939" y="4716284"/>
              <a:ext cx="2352040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b="1" spc="788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sym typeface="Arial" panose="020B0604020202020204" pitchFamily="34" charset="0"/>
                </a:rPr>
                <a:t>Image Transfer*</a:t>
              </a:r>
              <a:endParaRPr lang="en-US" altLang="zh-CN" b="1" spc="788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19" name="Text Box 18"/>
          <p:cNvSpPr txBox="1"/>
          <p:nvPr/>
        </p:nvSpPr>
        <p:spPr>
          <a:xfrm>
            <a:off x="434340" y="6135370"/>
            <a:ext cx="9218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/>
              <a:t>* The feature would depend on capability of mobile phone handset.</a:t>
            </a:r>
            <a:r>
              <a:rPr lang="en-US"/>
              <a:t>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/>
          <p:nvPr/>
        </p:nvSpPr>
        <p:spPr>
          <a:xfrm>
            <a:off x="1422400" y="1858655"/>
            <a:ext cx="762000" cy="12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Freeform 9"/>
          <p:cNvSpPr/>
          <p:nvPr/>
        </p:nvSpPr>
        <p:spPr>
          <a:xfrm rot="5400000">
            <a:off x="11489025" y="724230"/>
            <a:ext cx="355600" cy="355600"/>
          </a:xfrm>
          <a:custGeom>
            <a:avLst/>
            <a:gdLst>
              <a:gd name="connsiteX0" fmla="*/ 0 w 355600"/>
              <a:gd name="connsiteY0" fmla="*/ 355600 h 355600"/>
              <a:gd name="connsiteX1" fmla="*/ 0 w 355600"/>
              <a:gd name="connsiteY1" fmla="*/ 79022 h 355600"/>
              <a:gd name="connsiteX2" fmla="*/ 0 w 355600"/>
              <a:gd name="connsiteY2" fmla="*/ 0 h 355600"/>
              <a:gd name="connsiteX3" fmla="*/ 79022 w 355600"/>
              <a:gd name="connsiteY3" fmla="*/ 0 h 355600"/>
              <a:gd name="connsiteX4" fmla="*/ 355600 w 355600"/>
              <a:gd name="connsiteY4" fmla="*/ 0 h 355600"/>
              <a:gd name="connsiteX5" fmla="*/ 355600 w 355600"/>
              <a:gd name="connsiteY5" fmla="*/ 79022 h 355600"/>
              <a:gd name="connsiteX6" fmla="*/ 79022 w 355600"/>
              <a:gd name="connsiteY6" fmla="*/ 79022 h 355600"/>
              <a:gd name="connsiteX7" fmla="*/ 79022 w 355600"/>
              <a:gd name="connsiteY7" fmla="*/ 355600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5600" h="355600">
                <a:moveTo>
                  <a:pt x="0" y="355600"/>
                </a:moveTo>
                <a:lnTo>
                  <a:pt x="0" y="79022"/>
                </a:lnTo>
                <a:lnTo>
                  <a:pt x="0" y="0"/>
                </a:lnTo>
                <a:lnTo>
                  <a:pt x="79022" y="0"/>
                </a:lnTo>
                <a:lnTo>
                  <a:pt x="355600" y="0"/>
                </a:lnTo>
                <a:lnTo>
                  <a:pt x="355600" y="79022"/>
                </a:lnTo>
                <a:lnTo>
                  <a:pt x="79022" y="79022"/>
                </a:lnTo>
                <a:lnTo>
                  <a:pt x="79022" y="355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任意形状 6"/>
          <p:cNvSpPr/>
          <p:nvPr/>
        </p:nvSpPr>
        <p:spPr>
          <a:xfrm>
            <a:off x="9006840" y="1823720"/>
            <a:ext cx="3084195" cy="3209290"/>
          </a:xfrm>
          <a:custGeom>
            <a:avLst/>
            <a:gdLst>
              <a:gd name="connsiteX0" fmla="*/ 1301750 w 2603500"/>
              <a:gd name="connsiteY0" fmla="*/ 0 h 2603500"/>
              <a:gd name="connsiteX1" fmla="*/ 2603500 w 2603500"/>
              <a:gd name="connsiteY1" fmla="*/ 1301750 h 2603500"/>
              <a:gd name="connsiteX2" fmla="*/ 1301750 w 2603500"/>
              <a:gd name="connsiteY2" fmla="*/ 2603500 h 2603500"/>
              <a:gd name="connsiteX3" fmla="*/ 0 w 2603500"/>
              <a:gd name="connsiteY3" fmla="*/ 1301750 h 260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3500" h="2603500">
                <a:moveTo>
                  <a:pt x="1301750" y="0"/>
                </a:moveTo>
                <a:lnTo>
                  <a:pt x="2603500" y="1301750"/>
                </a:lnTo>
                <a:lnTo>
                  <a:pt x="1301750" y="2603500"/>
                </a:lnTo>
                <a:lnTo>
                  <a:pt x="0" y="130175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noAutofit/>
          </a:bodyPr>
          <a:lstStyle/>
          <a:p>
            <a:pPr algn="ctr"/>
            <a:endParaRPr lang="en-US" sz="900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2"/>
            <a:ext cx="12192000" cy="6857998"/>
            <a:chOff x="0" y="2"/>
            <a:chExt cx="12192000" cy="6857998"/>
          </a:xfrm>
        </p:grpSpPr>
        <p:sp>
          <p:nvSpPr>
            <p:cNvPr id="11" name="Freeform: Shape 6"/>
            <p:cNvSpPr/>
            <p:nvPr/>
          </p:nvSpPr>
          <p:spPr>
            <a:xfrm>
              <a:off x="723087" y="6503525"/>
              <a:ext cx="10745825" cy="354475"/>
            </a:xfrm>
            <a:custGeom>
              <a:avLst/>
              <a:gdLst>
                <a:gd name="connsiteX0" fmla="*/ 550981 w 2344943"/>
                <a:gd name="connsiteY0" fmla="*/ 0 h 407428"/>
                <a:gd name="connsiteX1" fmla="*/ 940996 w 2344943"/>
                <a:gd name="connsiteY1" fmla="*/ 0 h 407428"/>
                <a:gd name="connsiteX2" fmla="*/ 1403945 w 2344943"/>
                <a:gd name="connsiteY2" fmla="*/ 0 h 407428"/>
                <a:gd name="connsiteX3" fmla="*/ 1793961 w 2344943"/>
                <a:gd name="connsiteY3" fmla="*/ 0 h 407428"/>
                <a:gd name="connsiteX4" fmla="*/ 2288061 w 2344943"/>
                <a:gd name="connsiteY4" fmla="*/ 355358 h 407428"/>
                <a:gd name="connsiteX5" fmla="*/ 2344943 w 2344943"/>
                <a:gd name="connsiteY5" fmla="*/ 407428 h 407428"/>
                <a:gd name="connsiteX6" fmla="*/ 0 w 2344943"/>
                <a:gd name="connsiteY6" fmla="*/ 407428 h 407428"/>
                <a:gd name="connsiteX7" fmla="*/ 56882 w 2344943"/>
                <a:gd name="connsiteY7" fmla="*/ 355358 h 407428"/>
                <a:gd name="connsiteX8" fmla="*/ 550981 w 2344943"/>
                <a:gd name="connsiteY8" fmla="*/ 0 h 407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4943" h="407428">
                  <a:moveTo>
                    <a:pt x="550981" y="0"/>
                  </a:moveTo>
                  <a:lnTo>
                    <a:pt x="940996" y="0"/>
                  </a:lnTo>
                  <a:lnTo>
                    <a:pt x="1403945" y="0"/>
                  </a:lnTo>
                  <a:lnTo>
                    <a:pt x="1793961" y="0"/>
                  </a:lnTo>
                  <a:cubicBezTo>
                    <a:pt x="2111814" y="387"/>
                    <a:pt x="2144200" y="198956"/>
                    <a:pt x="2288061" y="355358"/>
                  </a:cubicBezTo>
                  <a:lnTo>
                    <a:pt x="2344943" y="407428"/>
                  </a:lnTo>
                  <a:lnTo>
                    <a:pt x="0" y="407428"/>
                  </a:lnTo>
                  <a:lnTo>
                    <a:pt x="56882" y="355358"/>
                  </a:lnTo>
                  <a:cubicBezTo>
                    <a:pt x="200743" y="198956"/>
                    <a:pt x="233129" y="387"/>
                    <a:pt x="550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2" name="TextBox 7"/>
            <p:cNvSpPr txBox="1"/>
            <p:nvPr/>
          </p:nvSpPr>
          <p:spPr>
            <a:xfrm>
              <a:off x="3636010" y="522875"/>
              <a:ext cx="49199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sym typeface="Arial" panose="020B0604020202020204" pitchFamily="34" charset="0"/>
                </a:rPr>
                <a:t>Voice Assistant Integration</a:t>
              </a:r>
              <a:endParaRPr lang="en-US" altLang="zh-CN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3" name="Freeform: Shape 1"/>
            <p:cNvSpPr/>
            <p:nvPr/>
          </p:nvSpPr>
          <p:spPr>
            <a:xfrm>
              <a:off x="0" y="2"/>
              <a:ext cx="12192000" cy="257576"/>
            </a:xfrm>
            <a:custGeom>
              <a:avLst/>
              <a:gdLst>
                <a:gd name="connsiteX0" fmla="*/ 0 w 12192000"/>
                <a:gd name="connsiteY0" fmla="*/ 0 h 5586689"/>
                <a:gd name="connsiteX1" fmla="*/ 12192000 w 12192000"/>
                <a:gd name="connsiteY1" fmla="*/ 0 h 5586689"/>
                <a:gd name="connsiteX2" fmla="*/ 12192000 w 12192000"/>
                <a:gd name="connsiteY2" fmla="*/ 4454813 h 5586689"/>
                <a:gd name="connsiteX3" fmla="*/ 11960026 w 12192000"/>
                <a:gd name="connsiteY3" fmla="*/ 4545333 h 5586689"/>
                <a:gd name="connsiteX4" fmla="*/ 6096000 w 12192000"/>
                <a:gd name="connsiteY4" fmla="*/ 5586689 h 5586689"/>
                <a:gd name="connsiteX5" fmla="*/ 231975 w 12192000"/>
                <a:gd name="connsiteY5" fmla="*/ 4545333 h 5586689"/>
                <a:gd name="connsiteX6" fmla="*/ 0 w 12192000"/>
                <a:gd name="connsiteY6" fmla="*/ 4454813 h 558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5586689">
                  <a:moveTo>
                    <a:pt x="0" y="0"/>
                  </a:moveTo>
                  <a:lnTo>
                    <a:pt x="12192000" y="0"/>
                  </a:lnTo>
                  <a:lnTo>
                    <a:pt x="12192000" y="4454813"/>
                  </a:lnTo>
                  <a:lnTo>
                    <a:pt x="11960026" y="4545333"/>
                  </a:lnTo>
                  <a:cubicBezTo>
                    <a:pt x="10164544" y="5215096"/>
                    <a:pt x="8181164" y="5586689"/>
                    <a:pt x="6096000" y="5586689"/>
                  </a:cubicBezTo>
                  <a:cubicBezTo>
                    <a:pt x="4010836" y="5586689"/>
                    <a:pt x="2027456" y="5215096"/>
                    <a:pt x="231975" y="4545333"/>
                  </a:cubicBezTo>
                  <a:lnTo>
                    <a:pt x="0" y="445481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927100" dist="254000" dir="5400000" sx="95000" sy="95000" algn="t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pic>
        <p:nvPicPr>
          <p:cNvPr id="4" name="Picture 3" descr="google"/>
          <p:cNvPicPr>
            <a:picLocks noChangeAspect="1"/>
          </p:cNvPicPr>
          <p:nvPr/>
        </p:nvPicPr>
        <p:blipFill>
          <a:blip r:embed="rId1"/>
          <a:srcRect l="16351" t="23817" r="48093" b="47074"/>
          <a:stretch>
            <a:fillRect/>
          </a:stretch>
        </p:blipFill>
        <p:spPr>
          <a:xfrm>
            <a:off x="8867775" y="2152015"/>
            <a:ext cx="3688080" cy="1585595"/>
          </a:xfrm>
          <a:prstGeom prst="rect">
            <a:avLst/>
          </a:prstGeom>
        </p:spPr>
      </p:pic>
      <p:pic>
        <p:nvPicPr>
          <p:cNvPr id="15" name="Picture 14" descr="google"/>
          <p:cNvPicPr>
            <a:picLocks noChangeAspect="1"/>
          </p:cNvPicPr>
          <p:nvPr/>
        </p:nvPicPr>
        <p:blipFill>
          <a:blip r:embed="rId1"/>
          <a:srcRect t="47523"/>
          <a:stretch>
            <a:fillRect/>
          </a:stretch>
        </p:blipFill>
        <p:spPr>
          <a:xfrm>
            <a:off x="8525510" y="3669030"/>
            <a:ext cx="4160520" cy="1146810"/>
          </a:xfrm>
          <a:prstGeom prst="rect">
            <a:avLst/>
          </a:prstGeom>
        </p:spPr>
      </p:pic>
      <p:pic>
        <p:nvPicPr>
          <p:cNvPr id="16" name="Picture 15" descr="18-188401_nokia-phone-png-images-transparent-nokia-130-dua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" y="2152015"/>
            <a:ext cx="1098550" cy="2553970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7" name="Picture 16" descr="Gsm_Modem_SIM900A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825" y="2255520"/>
            <a:ext cx="2346960" cy="2346960"/>
          </a:xfrm>
          <a:prstGeom prst="rect">
            <a:avLst/>
          </a:prstGeom>
        </p:spPr>
      </p:pic>
      <p:pic>
        <p:nvPicPr>
          <p:cNvPr id="41" name="Picture 40" descr="385219_preview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499225" y="2771775"/>
            <a:ext cx="1947545" cy="1311910"/>
          </a:xfrm>
          <a:prstGeom prst="rect">
            <a:avLst/>
          </a:prstGeom>
        </p:spPr>
      </p:pic>
      <p:pic>
        <p:nvPicPr>
          <p:cNvPr id="18" name="Picture 17" descr="ED01-09-0054-A-600x600"/>
          <p:cNvPicPr>
            <a:picLocks noChangeAspect="1"/>
          </p:cNvPicPr>
          <p:nvPr/>
        </p:nvPicPr>
        <p:blipFill>
          <a:blip r:embed="rId5"/>
          <a:srcRect l="9515" t="21665" r="8741" b="21288"/>
          <a:stretch>
            <a:fillRect/>
          </a:stretch>
        </p:blipFill>
        <p:spPr>
          <a:xfrm rot="5400000">
            <a:off x="4776470" y="2966720"/>
            <a:ext cx="1324610" cy="92456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1336675" y="3528695"/>
            <a:ext cx="577215" cy="1143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149725" y="3529965"/>
            <a:ext cx="708025" cy="14605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991225" y="3531235"/>
            <a:ext cx="577215" cy="1143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8335645" y="3532505"/>
            <a:ext cx="577215" cy="1143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Picture 22" descr="dial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300" y="2531110"/>
            <a:ext cx="827405" cy="827405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8255000" y="5011420"/>
            <a:ext cx="4653915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Voice Assistant</a:t>
            </a:r>
            <a:endParaRPr lang="en-US" altLang="zh-CN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5" name="Picture 24" descr="atmega328p-pu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9235" y="3737610"/>
            <a:ext cx="1479550" cy="8724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4" grpId="0"/>
      <p:bldP spid="7" grpId="1" animBg="1"/>
      <p:bldP spid="2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2"/>
          <p:cNvSpPr>
            <a:spLocks noChangeArrowheads="1"/>
          </p:cNvSpPr>
          <p:nvPr/>
        </p:nvSpPr>
        <p:spPr bwMode="auto">
          <a:xfrm>
            <a:off x="1762402" y="4276725"/>
            <a:ext cx="1797050" cy="6223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reeform 3"/>
          <p:cNvSpPr/>
          <p:nvPr/>
        </p:nvSpPr>
        <p:spPr bwMode="auto">
          <a:xfrm>
            <a:off x="1762402" y="4583113"/>
            <a:ext cx="1797050" cy="1095375"/>
          </a:xfrm>
          <a:custGeom>
            <a:avLst/>
            <a:gdLst>
              <a:gd name="T0" fmla="*/ 1713 w 1713"/>
              <a:gd name="T1" fmla="*/ 0 h 1045"/>
              <a:gd name="T2" fmla="*/ 1713 w 1713"/>
              <a:gd name="T3" fmla="*/ 749 h 1045"/>
              <a:gd name="T4" fmla="*/ 857 w 1713"/>
              <a:gd name="T5" fmla="*/ 1045 h 1045"/>
              <a:gd name="T6" fmla="*/ 0 w 1713"/>
              <a:gd name="T7" fmla="*/ 749 h 1045"/>
              <a:gd name="T8" fmla="*/ 0 w 1713"/>
              <a:gd name="T9" fmla="*/ 0 h 1045"/>
              <a:gd name="T10" fmla="*/ 857 w 1713"/>
              <a:gd name="T11" fmla="*/ 296 h 1045"/>
              <a:gd name="T12" fmla="*/ 1713 w 1713"/>
              <a:gd name="T13" fmla="*/ 0 h 1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13" h="1045">
                <a:moveTo>
                  <a:pt x="1713" y="0"/>
                </a:moveTo>
                <a:cubicBezTo>
                  <a:pt x="1713" y="749"/>
                  <a:pt x="1713" y="749"/>
                  <a:pt x="1713" y="749"/>
                </a:cubicBezTo>
                <a:cubicBezTo>
                  <a:pt x="1713" y="912"/>
                  <a:pt x="1330" y="1045"/>
                  <a:pt x="857" y="1045"/>
                </a:cubicBezTo>
                <a:cubicBezTo>
                  <a:pt x="384" y="1045"/>
                  <a:pt x="0" y="912"/>
                  <a:pt x="0" y="749"/>
                </a:cubicBezTo>
                <a:cubicBezTo>
                  <a:pt x="0" y="0"/>
                  <a:pt x="0" y="0"/>
                  <a:pt x="0" y="0"/>
                </a:cubicBezTo>
                <a:cubicBezTo>
                  <a:pt x="0" y="164"/>
                  <a:pt x="384" y="296"/>
                  <a:pt x="857" y="296"/>
                </a:cubicBezTo>
                <a:cubicBezTo>
                  <a:pt x="1330" y="296"/>
                  <a:pt x="1713" y="164"/>
                  <a:pt x="1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1762402" y="3505200"/>
            <a:ext cx="1797050" cy="6223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1762402" y="3817938"/>
            <a:ext cx="1797050" cy="855663"/>
          </a:xfrm>
          <a:custGeom>
            <a:avLst/>
            <a:gdLst>
              <a:gd name="T0" fmla="*/ 1713 w 1713"/>
              <a:gd name="T1" fmla="*/ 0 h 816"/>
              <a:gd name="T2" fmla="*/ 1713 w 1713"/>
              <a:gd name="T3" fmla="*/ 519 h 816"/>
              <a:gd name="T4" fmla="*/ 857 w 1713"/>
              <a:gd name="T5" fmla="*/ 816 h 816"/>
              <a:gd name="T6" fmla="*/ 0 w 1713"/>
              <a:gd name="T7" fmla="*/ 519 h 816"/>
              <a:gd name="T8" fmla="*/ 0 w 1713"/>
              <a:gd name="T9" fmla="*/ 0 h 816"/>
              <a:gd name="T10" fmla="*/ 857 w 1713"/>
              <a:gd name="T11" fmla="*/ 296 h 816"/>
              <a:gd name="T12" fmla="*/ 1713 w 1713"/>
              <a:gd name="T13" fmla="*/ 0 h 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13" h="816">
                <a:moveTo>
                  <a:pt x="1713" y="0"/>
                </a:moveTo>
                <a:cubicBezTo>
                  <a:pt x="1713" y="519"/>
                  <a:pt x="1713" y="519"/>
                  <a:pt x="1713" y="519"/>
                </a:cubicBezTo>
                <a:cubicBezTo>
                  <a:pt x="1713" y="683"/>
                  <a:pt x="1330" y="816"/>
                  <a:pt x="857" y="816"/>
                </a:cubicBezTo>
                <a:cubicBezTo>
                  <a:pt x="384" y="816"/>
                  <a:pt x="0" y="683"/>
                  <a:pt x="0" y="519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384" y="296"/>
                  <a:pt x="857" y="296"/>
                </a:cubicBezTo>
                <a:cubicBezTo>
                  <a:pt x="1330" y="296"/>
                  <a:pt x="1713" y="163"/>
                  <a:pt x="17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1762402" y="2533650"/>
            <a:ext cx="1797050" cy="6223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Freeform 7"/>
          <p:cNvSpPr/>
          <p:nvPr/>
        </p:nvSpPr>
        <p:spPr bwMode="auto">
          <a:xfrm>
            <a:off x="1762402" y="2838450"/>
            <a:ext cx="1797050" cy="1098550"/>
          </a:xfrm>
          <a:custGeom>
            <a:avLst/>
            <a:gdLst>
              <a:gd name="T0" fmla="*/ 1713 w 1713"/>
              <a:gd name="T1" fmla="*/ 0 h 1046"/>
              <a:gd name="T2" fmla="*/ 1713 w 1713"/>
              <a:gd name="T3" fmla="*/ 749 h 1046"/>
              <a:gd name="T4" fmla="*/ 857 w 1713"/>
              <a:gd name="T5" fmla="*/ 1046 h 1046"/>
              <a:gd name="T6" fmla="*/ 0 w 1713"/>
              <a:gd name="T7" fmla="*/ 749 h 1046"/>
              <a:gd name="T8" fmla="*/ 0 w 1713"/>
              <a:gd name="T9" fmla="*/ 0 h 1046"/>
              <a:gd name="T10" fmla="*/ 857 w 1713"/>
              <a:gd name="T11" fmla="*/ 297 h 1046"/>
              <a:gd name="T12" fmla="*/ 1713 w 1713"/>
              <a:gd name="T13" fmla="*/ 0 h 10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13" h="1046">
                <a:moveTo>
                  <a:pt x="1713" y="0"/>
                </a:moveTo>
                <a:cubicBezTo>
                  <a:pt x="1713" y="749"/>
                  <a:pt x="1713" y="749"/>
                  <a:pt x="1713" y="749"/>
                </a:cubicBezTo>
                <a:cubicBezTo>
                  <a:pt x="1713" y="913"/>
                  <a:pt x="1330" y="1046"/>
                  <a:pt x="857" y="1046"/>
                </a:cubicBezTo>
                <a:cubicBezTo>
                  <a:pt x="384" y="1046"/>
                  <a:pt x="0" y="913"/>
                  <a:pt x="0" y="749"/>
                </a:cubicBezTo>
                <a:cubicBezTo>
                  <a:pt x="0" y="0"/>
                  <a:pt x="0" y="0"/>
                  <a:pt x="0" y="0"/>
                </a:cubicBezTo>
                <a:cubicBezTo>
                  <a:pt x="0" y="164"/>
                  <a:pt x="384" y="297"/>
                  <a:pt x="857" y="297"/>
                </a:cubicBezTo>
                <a:cubicBezTo>
                  <a:pt x="1330" y="297"/>
                  <a:pt x="1713" y="164"/>
                  <a:pt x="171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1762402" y="1541463"/>
            <a:ext cx="1797050" cy="6223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Freeform 9"/>
          <p:cNvSpPr/>
          <p:nvPr/>
        </p:nvSpPr>
        <p:spPr bwMode="auto">
          <a:xfrm>
            <a:off x="1762402" y="1847850"/>
            <a:ext cx="1797050" cy="1090613"/>
          </a:xfrm>
          <a:custGeom>
            <a:avLst/>
            <a:gdLst>
              <a:gd name="T0" fmla="*/ 1713 w 1713"/>
              <a:gd name="T1" fmla="*/ 0 h 1039"/>
              <a:gd name="T2" fmla="*/ 1713 w 1713"/>
              <a:gd name="T3" fmla="*/ 742 h 1039"/>
              <a:gd name="T4" fmla="*/ 857 w 1713"/>
              <a:gd name="T5" fmla="*/ 1039 h 1039"/>
              <a:gd name="T6" fmla="*/ 0 w 1713"/>
              <a:gd name="T7" fmla="*/ 742 h 1039"/>
              <a:gd name="T8" fmla="*/ 0 w 1713"/>
              <a:gd name="T9" fmla="*/ 0 h 1039"/>
              <a:gd name="T10" fmla="*/ 857 w 1713"/>
              <a:gd name="T11" fmla="*/ 296 h 1039"/>
              <a:gd name="T12" fmla="*/ 1713 w 1713"/>
              <a:gd name="T13" fmla="*/ 0 h 1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13" h="1039">
                <a:moveTo>
                  <a:pt x="1713" y="0"/>
                </a:moveTo>
                <a:cubicBezTo>
                  <a:pt x="1713" y="742"/>
                  <a:pt x="1713" y="742"/>
                  <a:pt x="1713" y="742"/>
                </a:cubicBezTo>
                <a:cubicBezTo>
                  <a:pt x="1713" y="906"/>
                  <a:pt x="1330" y="1039"/>
                  <a:pt x="857" y="1039"/>
                </a:cubicBezTo>
                <a:cubicBezTo>
                  <a:pt x="384" y="1039"/>
                  <a:pt x="0" y="906"/>
                  <a:pt x="0" y="742"/>
                </a:cubicBezTo>
                <a:cubicBezTo>
                  <a:pt x="0" y="0"/>
                  <a:pt x="0" y="0"/>
                  <a:pt x="0" y="0"/>
                </a:cubicBezTo>
                <a:cubicBezTo>
                  <a:pt x="0" y="164"/>
                  <a:pt x="384" y="296"/>
                  <a:pt x="857" y="296"/>
                </a:cubicBezTo>
                <a:cubicBezTo>
                  <a:pt x="1330" y="296"/>
                  <a:pt x="1713" y="164"/>
                  <a:pt x="1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Freeform 10"/>
          <p:cNvSpPr/>
          <p:nvPr/>
        </p:nvSpPr>
        <p:spPr bwMode="auto">
          <a:xfrm flipH="1">
            <a:off x="4127776" y="2055647"/>
            <a:ext cx="598488" cy="555625"/>
          </a:xfrm>
          <a:custGeom>
            <a:avLst/>
            <a:gdLst>
              <a:gd name="T0" fmla="*/ 0 w 570"/>
              <a:gd name="T1" fmla="*/ 264 h 528"/>
              <a:gd name="T2" fmla="*/ 264 w 570"/>
              <a:gd name="T3" fmla="*/ 0 h 528"/>
              <a:gd name="T4" fmla="*/ 520 w 570"/>
              <a:gd name="T5" fmla="*/ 200 h 528"/>
              <a:gd name="T6" fmla="*/ 570 w 570"/>
              <a:gd name="T7" fmla="*/ 264 h 528"/>
              <a:gd name="T8" fmla="*/ 520 w 570"/>
              <a:gd name="T9" fmla="*/ 327 h 528"/>
              <a:gd name="T10" fmla="*/ 264 w 570"/>
              <a:gd name="T11" fmla="*/ 528 h 528"/>
              <a:gd name="T12" fmla="*/ 0 w 570"/>
              <a:gd name="T13" fmla="*/ 264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0" h="528">
                <a:moveTo>
                  <a:pt x="0" y="264"/>
                </a:moveTo>
                <a:cubicBezTo>
                  <a:pt x="0" y="118"/>
                  <a:pt x="118" y="0"/>
                  <a:pt x="264" y="0"/>
                </a:cubicBezTo>
                <a:cubicBezTo>
                  <a:pt x="388" y="0"/>
                  <a:pt x="492" y="85"/>
                  <a:pt x="520" y="200"/>
                </a:cubicBezTo>
                <a:cubicBezTo>
                  <a:pt x="570" y="264"/>
                  <a:pt x="570" y="264"/>
                  <a:pt x="570" y="264"/>
                </a:cubicBezTo>
                <a:cubicBezTo>
                  <a:pt x="520" y="327"/>
                  <a:pt x="520" y="327"/>
                  <a:pt x="520" y="327"/>
                </a:cubicBezTo>
                <a:cubicBezTo>
                  <a:pt x="492" y="442"/>
                  <a:pt x="388" y="528"/>
                  <a:pt x="264" y="528"/>
                </a:cubicBezTo>
                <a:cubicBezTo>
                  <a:pt x="118" y="528"/>
                  <a:pt x="0" y="409"/>
                  <a:pt x="0" y="26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Freeform 11"/>
          <p:cNvSpPr/>
          <p:nvPr/>
        </p:nvSpPr>
        <p:spPr bwMode="auto">
          <a:xfrm flipH="1">
            <a:off x="4127776" y="3938588"/>
            <a:ext cx="598488" cy="554038"/>
          </a:xfrm>
          <a:custGeom>
            <a:avLst/>
            <a:gdLst>
              <a:gd name="T0" fmla="*/ 0 w 570"/>
              <a:gd name="T1" fmla="*/ 264 h 528"/>
              <a:gd name="T2" fmla="*/ 264 w 570"/>
              <a:gd name="T3" fmla="*/ 0 h 528"/>
              <a:gd name="T4" fmla="*/ 520 w 570"/>
              <a:gd name="T5" fmla="*/ 201 h 528"/>
              <a:gd name="T6" fmla="*/ 570 w 570"/>
              <a:gd name="T7" fmla="*/ 264 h 528"/>
              <a:gd name="T8" fmla="*/ 520 w 570"/>
              <a:gd name="T9" fmla="*/ 328 h 528"/>
              <a:gd name="T10" fmla="*/ 264 w 570"/>
              <a:gd name="T11" fmla="*/ 528 h 528"/>
              <a:gd name="T12" fmla="*/ 0 w 570"/>
              <a:gd name="T13" fmla="*/ 264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0" h="528">
                <a:moveTo>
                  <a:pt x="0" y="264"/>
                </a:moveTo>
                <a:cubicBezTo>
                  <a:pt x="0" y="119"/>
                  <a:pt x="118" y="0"/>
                  <a:pt x="264" y="0"/>
                </a:cubicBezTo>
                <a:cubicBezTo>
                  <a:pt x="388" y="0"/>
                  <a:pt x="492" y="86"/>
                  <a:pt x="520" y="201"/>
                </a:cubicBezTo>
                <a:cubicBezTo>
                  <a:pt x="570" y="264"/>
                  <a:pt x="570" y="264"/>
                  <a:pt x="570" y="264"/>
                </a:cubicBezTo>
                <a:cubicBezTo>
                  <a:pt x="520" y="328"/>
                  <a:pt x="520" y="328"/>
                  <a:pt x="520" y="328"/>
                </a:cubicBezTo>
                <a:cubicBezTo>
                  <a:pt x="492" y="443"/>
                  <a:pt x="388" y="528"/>
                  <a:pt x="264" y="528"/>
                </a:cubicBezTo>
                <a:cubicBezTo>
                  <a:pt x="118" y="528"/>
                  <a:pt x="0" y="410"/>
                  <a:pt x="0" y="26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Freeform 12"/>
          <p:cNvSpPr/>
          <p:nvPr/>
        </p:nvSpPr>
        <p:spPr bwMode="auto">
          <a:xfrm>
            <a:off x="4150002" y="3006725"/>
            <a:ext cx="596900" cy="554038"/>
          </a:xfrm>
          <a:custGeom>
            <a:avLst/>
            <a:gdLst>
              <a:gd name="T0" fmla="*/ 569 w 569"/>
              <a:gd name="T1" fmla="*/ 264 h 528"/>
              <a:gd name="T2" fmla="*/ 305 w 569"/>
              <a:gd name="T3" fmla="*/ 0 h 528"/>
              <a:gd name="T4" fmla="*/ 49 w 569"/>
              <a:gd name="T5" fmla="*/ 201 h 528"/>
              <a:gd name="T6" fmla="*/ 0 w 569"/>
              <a:gd name="T7" fmla="*/ 264 h 528"/>
              <a:gd name="T8" fmla="*/ 49 w 569"/>
              <a:gd name="T9" fmla="*/ 328 h 528"/>
              <a:gd name="T10" fmla="*/ 305 w 569"/>
              <a:gd name="T11" fmla="*/ 528 h 528"/>
              <a:gd name="T12" fmla="*/ 569 w 569"/>
              <a:gd name="T13" fmla="*/ 264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9" h="528">
                <a:moveTo>
                  <a:pt x="569" y="264"/>
                </a:moveTo>
                <a:cubicBezTo>
                  <a:pt x="569" y="118"/>
                  <a:pt x="451" y="0"/>
                  <a:pt x="305" y="0"/>
                </a:cubicBezTo>
                <a:cubicBezTo>
                  <a:pt x="182" y="0"/>
                  <a:pt x="78" y="86"/>
                  <a:pt x="49" y="201"/>
                </a:cubicBezTo>
                <a:cubicBezTo>
                  <a:pt x="0" y="264"/>
                  <a:pt x="0" y="264"/>
                  <a:pt x="0" y="264"/>
                </a:cubicBezTo>
                <a:cubicBezTo>
                  <a:pt x="49" y="328"/>
                  <a:pt x="49" y="328"/>
                  <a:pt x="49" y="328"/>
                </a:cubicBezTo>
                <a:cubicBezTo>
                  <a:pt x="78" y="443"/>
                  <a:pt x="182" y="528"/>
                  <a:pt x="305" y="528"/>
                </a:cubicBezTo>
                <a:cubicBezTo>
                  <a:pt x="451" y="528"/>
                  <a:pt x="569" y="410"/>
                  <a:pt x="569" y="26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Freeform 13"/>
          <p:cNvSpPr/>
          <p:nvPr/>
        </p:nvSpPr>
        <p:spPr bwMode="auto">
          <a:xfrm>
            <a:off x="4150002" y="4818063"/>
            <a:ext cx="596900" cy="554038"/>
          </a:xfrm>
          <a:custGeom>
            <a:avLst/>
            <a:gdLst>
              <a:gd name="T0" fmla="*/ 569 w 569"/>
              <a:gd name="T1" fmla="*/ 264 h 528"/>
              <a:gd name="T2" fmla="*/ 305 w 569"/>
              <a:gd name="T3" fmla="*/ 0 h 528"/>
              <a:gd name="T4" fmla="*/ 49 w 569"/>
              <a:gd name="T5" fmla="*/ 200 h 528"/>
              <a:gd name="T6" fmla="*/ 0 w 569"/>
              <a:gd name="T7" fmla="*/ 264 h 528"/>
              <a:gd name="T8" fmla="*/ 49 w 569"/>
              <a:gd name="T9" fmla="*/ 327 h 528"/>
              <a:gd name="T10" fmla="*/ 305 w 569"/>
              <a:gd name="T11" fmla="*/ 528 h 528"/>
              <a:gd name="T12" fmla="*/ 569 w 569"/>
              <a:gd name="T13" fmla="*/ 264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9" h="528">
                <a:moveTo>
                  <a:pt x="569" y="264"/>
                </a:moveTo>
                <a:cubicBezTo>
                  <a:pt x="569" y="118"/>
                  <a:pt x="451" y="0"/>
                  <a:pt x="305" y="0"/>
                </a:cubicBezTo>
                <a:cubicBezTo>
                  <a:pt x="182" y="0"/>
                  <a:pt x="78" y="85"/>
                  <a:pt x="49" y="200"/>
                </a:cubicBezTo>
                <a:cubicBezTo>
                  <a:pt x="0" y="264"/>
                  <a:pt x="0" y="264"/>
                  <a:pt x="0" y="264"/>
                </a:cubicBezTo>
                <a:cubicBezTo>
                  <a:pt x="49" y="327"/>
                  <a:pt x="49" y="327"/>
                  <a:pt x="49" y="327"/>
                </a:cubicBezTo>
                <a:cubicBezTo>
                  <a:pt x="78" y="442"/>
                  <a:pt x="182" y="528"/>
                  <a:pt x="305" y="528"/>
                </a:cubicBezTo>
                <a:cubicBezTo>
                  <a:pt x="451" y="528"/>
                  <a:pt x="569" y="410"/>
                  <a:pt x="569" y="26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0" y="2"/>
            <a:ext cx="12192000" cy="6857998"/>
            <a:chOff x="0" y="2"/>
            <a:chExt cx="12192000" cy="6857998"/>
          </a:xfrm>
        </p:grpSpPr>
        <p:sp>
          <p:nvSpPr>
            <p:cNvPr id="41" name="Freeform: Shape 6"/>
            <p:cNvSpPr/>
            <p:nvPr/>
          </p:nvSpPr>
          <p:spPr>
            <a:xfrm>
              <a:off x="723087" y="6503525"/>
              <a:ext cx="10745825" cy="354475"/>
            </a:xfrm>
            <a:custGeom>
              <a:avLst/>
              <a:gdLst>
                <a:gd name="connsiteX0" fmla="*/ 550981 w 2344943"/>
                <a:gd name="connsiteY0" fmla="*/ 0 h 407428"/>
                <a:gd name="connsiteX1" fmla="*/ 940996 w 2344943"/>
                <a:gd name="connsiteY1" fmla="*/ 0 h 407428"/>
                <a:gd name="connsiteX2" fmla="*/ 1403945 w 2344943"/>
                <a:gd name="connsiteY2" fmla="*/ 0 h 407428"/>
                <a:gd name="connsiteX3" fmla="*/ 1793961 w 2344943"/>
                <a:gd name="connsiteY3" fmla="*/ 0 h 407428"/>
                <a:gd name="connsiteX4" fmla="*/ 2288061 w 2344943"/>
                <a:gd name="connsiteY4" fmla="*/ 355358 h 407428"/>
                <a:gd name="connsiteX5" fmla="*/ 2344943 w 2344943"/>
                <a:gd name="connsiteY5" fmla="*/ 407428 h 407428"/>
                <a:gd name="connsiteX6" fmla="*/ 0 w 2344943"/>
                <a:gd name="connsiteY6" fmla="*/ 407428 h 407428"/>
                <a:gd name="connsiteX7" fmla="*/ 56882 w 2344943"/>
                <a:gd name="connsiteY7" fmla="*/ 355358 h 407428"/>
                <a:gd name="connsiteX8" fmla="*/ 550981 w 2344943"/>
                <a:gd name="connsiteY8" fmla="*/ 0 h 407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4943" h="407428">
                  <a:moveTo>
                    <a:pt x="550981" y="0"/>
                  </a:moveTo>
                  <a:lnTo>
                    <a:pt x="940996" y="0"/>
                  </a:lnTo>
                  <a:lnTo>
                    <a:pt x="1403945" y="0"/>
                  </a:lnTo>
                  <a:lnTo>
                    <a:pt x="1793961" y="0"/>
                  </a:lnTo>
                  <a:cubicBezTo>
                    <a:pt x="2111814" y="387"/>
                    <a:pt x="2144200" y="198956"/>
                    <a:pt x="2288061" y="355358"/>
                  </a:cubicBezTo>
                  <a:lnTo>
                    <a:pt x="2344943" y="407428"/>
                  </a:lnTo>
                  <a:lnTo>
                    <a:pt x="0" y="407428"/>
                  </a:lnTo>
                  <a:lnTo>
                    <a:pt x="56882" y="355358"/>
                  </a:lnTo>
                  <a:cubicBezTo>
                    <a:pt x="200743" y="198956"/>
                    <a:pt x="233129" y="387"/>
                    <a:pt x="550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2" name="TextBox 7"/>
            <p:cNvSpPr txBox="1"/>
            <p:nvPr/>
          </p:nvSpPr>
          <p:spPr>
            <a:xfrm>
              <a:off x="4309110" y="522875"/>
              <a:ext cx="35737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sym typeface="Arial" panose="020B0604020202020204" pitchFamily="34" charset="0"/>
                </a:rPr>
                <a:t>Queing of Requests</a:t>
              </a:r>
              <a:endParaRPr lang="en-US" altLang="zh-CN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3" name="Freeform: Shape 1"/>
            <p:cNvSpPr/>
            <p:nvPr/>
          </p:nvSpPr>
          <p:spPr>
            <a:xfrm>
              <a:off x="0" y="2"/>
              <a:ext cx="12192000" cy="257576"/>
            </a:xfrm>
            <a:custGeom>
              <a:avLst/>
              <a:gdLst>
                <a:gd name="connsiteX0" fmla="*/ 0 w 12192000"/>
                <a:gd name="connsiteY0" fmla="*/ 0 h 5586689"/>
                <a:gd name="connsiteX1" fmla="*/ 12192000 w 12192000"/>
                <a:gd name="connsiteY1" fmla="*/ 0 h 5586689"/>
                <a:gd name="connsiteX2" fmla="*/ 12192000 w 12192000"/>
                <a:gd name="connsiteY2" fmla="*/ 4454813 h 5586689"/>
                <a:gd name="connsiteX3" fmla="*/ 11960026 w 12192000"/>
                <a:gd name="connsiteY3" fmla="*/ 4545333 h 5586689"/>
                <a:gd name="connsiteX4" fmla="*/ 6096000 w 12192000"/>
                <a:gd name="connsiteY4" fmla="*/ 5586689 h 5586689"/>
                <a:gd name="connsiteX5" fmla="*/ 231975 w 12192000"/>
                <a:gd name="connsiteY5" fmla="*/ 4545333 h 5586689"/>
                <a:gd name="connsiteX6" fmla="*/ 0 w 12192000"/>
                <a:gd name="connsiteY6" fmla="*/ 4454813 h 558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5586689">
                  <a:moveTo>
                    <a:pt x="0" y="0"/>
                  </a:moveTo>
                  <a:lnTo>
                    <a:pt x="12192000" y="0"/>
                  </a:lnTo>
                  <a:lnTo>
                    <a:pt x="12192000" y="4454813"/>
                  </a:lnTo>
                  <a:lnTo>
                    <a:pt x="11960026" y="4545333"/>
                  </a:lnTo>
                  <a:cubicBezTo>
                    <a:pt x="10164544" y="5215096"/>
                    <a:pt x="8181164" y="5586689"/>
                    <a:pt x="6096000" y="5586689"/>
                  </a:cubicBezTo>
                  <a:cubicBezTo>
                    <a:pt x="4010836" y="5586689"/>
                    <a:pt x="2027456" y="5215096"/>
                    <a:pt x="231975" y="4545333"/>
                  </a:cubicBezTo>
                  <a:lnTo>
                    <a:pt x="0" y="445481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927100" dist="254000" dir="5400000" sx="95000" sy="95000" algn="t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44" name="Text Box 43"/>
          <p:cNvSpPr txBox="1"/>
          <p:nvPr/>
        </p:nvSpPr>
        <p:spPr>
          <a:xfrm>
            <a:off x="4130675" y="2072640"/>
            <a:ext cx="635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45" name="Text Box 44"/>
          <p:cNvSpPr txBox="1"/>
          <p:nvPr/>
        </p:nvSpPr>
        <p:spPr>
          <a:xfrm>
            <a:off x="4149725" y="3023235"/>
            <a:ext cx="635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>
                <a:solidFill>
                  <a:schemeClr val="bg1"/>
                </a:solidFill>
              </a:rPr>
              <a:t>2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46" name="Text Box 45"/>
          <p:cNvSpPr txBox="1"/>
          <p:nvPr/>
        </p:nvSpPr>
        <p:spPr>
          <a:xfrm>
            <a:off x="4127500" y="3955415"/>
            <a:ext cx="635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>
                <a:solidFill>
                  <a:schemeClr val="bg1"/>
                </a:solidFill>
              </a:rPr>
              <a:t>3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47" name="Text Box 46"/>
          <p:cNvSpPr txBox="1"/>
          <p:nvPr/>
        </p:nvSpPr>
        <p:spPr>
          <a:xfrm>
            <a:off x="4149725" y="4834255"/>
            <a:ext cx="635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>
                <a:solidFill>
                  <a:schemeClr val="bg1"/>
                </a:solidFill>
              </a:rPr>
              <a:t>4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48" name="Text Box 47"/>
          <p:cNvSpPr txBox="1"/>
          <p:nvPr/>
        </p:nvSpPr>
        <p:spPr>
          <a:xfrm>
            <a:off x="1985645" y="2270125"/>
            <a:ext cx="13620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>
                <a:solidFill>
                  <a:schemeClr val="bg1"/>
                </a:solidFill>
              </a:rPr>
              <a:t>Go Coronavirus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49" name="Text Box 48"/>
          <p:cNvSpPr txBox="1"/>
          <p:nvPr/>
        </p:nvSpPr>
        <p:spPr>
          <a:xfrm>
            <a:off x="1975485" y="3300095"/>
            <a:ext cx="13620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>
                <a:solidFill>
                  <a:schemeClr val="bg1"/>
                </a:solidFill>
              </a:rPr>
              <a:t>News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50" name="Text Box 49"/>
          <p:cNvSpPr txBox="1"/>
          <p:nvPr/>
        </p:nvSpPr>
        <p:spPr>
          <a:xfrm>
            <a:off x="1985645" y="4213225"/>
            <a:ext cx="13620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bg1"/>
                </a:solidFill>
              </a:rPr>
              <a:t>Weather Delhi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51" name="Text Box 50"/>
          <p:cNvSpPr txBox="1"/>
          <p:nvPr/>
        </p:nvSpPr>
        <p:spPr>
          <a:xfrm>
            <a:off x="1974215" y="4978400"/>
            <a:ext cx="13620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 b="1" i="1">
                <a:solidFill>
                  <a:schemeClr val="bg1"/>
                </a:solidFill>
              </a:rPr>
              <a:t>Voice Request</a:t>
            </a:r>
            <a:endParaRPr lang="en-US" sz="1600" b="1" i="1">
              <a:solidFill>
                <a:schemeClr val="bg1"/>
              </a:solidFill>
            </a:endParaRPr>
          </a:p>
        </p:txBody>
      </p:sp>
      <p:sp>
        <p:nvSpPr>
          <p:cNvPr id="52" name="Text Box 51"/>
          <p:cNvSpPr txBox="1"/>
          <p:nvPr/>
        </p:nvSpPr>
        <p:spPr>
          <a:xfrm>
            <a:off x="4883150" y="4914265"/>
            <a:ext cx="2193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HOLD</a:t>
            </a:r>
            <a:endParaRPr lang="en-US" b="1"/>
          </a:p>
        </p:txBody>
      </p:sp>
      <p:pic>
        <p:nvPicPr>
          <p:cNvPr id="53" name="Picture 52" descr="432-4320329_lcd-display-lcd-16x2-png-transparent-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10985" y="1694815"/>
            <a:ext cx="4858385" cy="2581910"/>
          </a:xfrm>
          <a:prstGeom prst="rect">
            <a:avLst/>
          </a:prstGeom>
        </p:spPr>
      </p:pic>
      <p:sp>
        <p:nvSpPr>
          <p:cNvPr id="54" name="Text Box 53"/>
          <p:cNvSpPr txBox="1"/>
          <p:nvPr/>
        </p:nvSpPr>
        <p:spPr>
          <a:xfrm>
            <a:off x="7469505" y="4450080"/>
            <a:ext cx="31292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/>
              <a:t>STATUS WILL BE DISPLAYED ON 16 X 2 LCD SCREEN </a:t>
            </a:r>
            <a:endParaRPr lang="en-US" b="1"/>
          </a:p>
        </p:txBody>
      </p:sp>
      <p:sp>
        <p:nvSpPr>
          <p:cNvPr id="14" name="Text Box 13"/>
          <p:cNvSpPr txBox="1"/>
          <p:nvPr/>
        </p:nvSpPr>
        <p:spPr>
          <a:xfrm>
            <a:off x="7609840" y="2611120"/>
            <a:ext cx="35020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Minecraft" panose="02000603000000000000" charset="0"/>
                <a:cs typeface="Minecraft" panose="02000603000000000000" charset="0"/>
              </a:rPr>
              <a:t>QUEUE STATUS - 2</a:t>
            </a:r>
            <a:endParaRPr lang="en-US">
              <a:latin typeface="Minecraft" panose="02000603000000000000" charset="0"/>
              <a:cs typeface="Minecraft" panose="02000603000000000000" charset="0"/>
            </a:endParaRPr>
          </a:p>
          <a:p>
            <a:r>
              <a:rPr lang="en-US">
                <a:latin typeface="Minecraft" panose="02000603000000000000" charset="0"/>
                <a:cs typeface="Minecraft" panose="02000603000000000000" charset="0"/>
              </a:rPr>
              <a:t>“NEWS” +91-98115679711</a:t>
            </a:r>
            <a:endParaRPr lang="en-US">
              <a:latin typeface="Minecraft" panose="02000603000000000000" charset="0"/>
              <a:cs typeface="Minecraft" panose="0200060300000000000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8" grpId="0" animBg="1"/>
      <p:bldP spid="44" grpId="0"/>
      <p:bldP spid="49" grpId="0"/>
      <p:bldP spid="45" grpId="0"/>
      <p:bldP spid="46" grpId="0"/>
      <p:bldP spid="50" grpId="0"/>
      <p:bldP spid="5" grpId="0" animBg="1"/>
      <p:bldP spid="47" grpId="0"/>
      <p:bldP spid="52" grpId="0"/>
      <p:bldP spid="51" grpId="0"/>
      <p:bldP spid="3" grpId="0" animBg="1"/>
      <p:bldP spid="54" grpId="0"/>
      <p:bldP spid="48" grpId="1"/>
      <p:bldP spid="8" grpId="1" animBg="1"/>
      <p:bldP spid="44" grpId="1"/>
      <p:bldP spid="49" grpId="1"/>
      <p:bldP spid="45" grpId="1"/>
      <p:bldP spid="46" grpId="1"/>
      <p:bldP spid="50" grpId="1"/>
      <p:bldP spid="5" grpId="1" animBg="1"/>
      <p:bldP spid="47" grpId="1"/>
      <p:bldP spid="52" grpId="1"/>
      <p:bldP spid="51" grpId="1"/>
      <p:bldP spid="3" grpId="1" animBg="1"/>
      <p:bldP spid="54" grpId="1"/>
      <p:bldP spid="9" grpId="0" animBg="1"/>
      <p:bldP spid="6" grpId="0" animBg="1"/>
      <p:bldP spid="7" grpId="0" animBg="1"/>
      <p:bldP spid="2" grpId="0" animBg="1"/>
      <p:bldP spid="9" grpId="1" animBg="1"/>
      <p:bldP spid="6" grpId="1" animBg="1"/>
      <p:bldP spid="7" grpId="1" animBg="1"/>
      <p:bldP spid="2" grpId="1" animBg="1"/>
      <p:bldP spid="4" grpId="0" animBg="1"/>
      <p:bldP spid="4" grpId="1" animBg="1"/>
      <p:bldP spid="14" grpId="0"/>
      <p:bldP spid="1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14"/>
          <p:cNvSpPr/>
          <p:nvPr/>
        </p:nvSpPr>
        <p:spPr>
          <a:xfrm>
            <a:off x="0" y="0"/>
            <a:ext cx="12192000" cy="3920052"/>
          </a:xfrm>
          <a:custGeom>
            <a:avLst/>
            <a:gdLst>
              <a:gd name="connsiteX0" fmla="*/ 0 w 12192000"/>
              <a:gd name="connsiteY0" fmla="*/ 0 h 3920052"/>
              <a:gd name="connsiteX1" fmla="*/ 12192000 w 12192000"/>
              <a:gd name="connsiteY1" fmla="*/ 0 h 3920052"/>
              <a:gd name="connsiteX2" fmla="*/ 12192000 w 12192000"/>
              <a:gd name="connsiteY2" fmla="*/ 3920052 h 3920052"/>
              <a:gd name="connsiteX3" fmla="*/ 12073399 w 12192000"/>
              <a:gd name="connsiteY3" fmla="*/ 3854859 h 3920052"/>
              <a:gd name="connsiteX4" fmla="*/ 11149781 w 12192000"/>
              <a:gd name="connsiteY4" fmla="*/ 3480619 h 3920052"/>
              <a:gd name="connsiteX5" fmla="*/ 8023123 w 12192000"/>
              <a:gd name="connsiteY5" fmla="*/ 3156155 h 3920052"/>
              <a:gd name="connsiteX6" fmla="*/ 6253316 w 12192000"/>
              <a:gd name="connsiteY6" fmla="*/ 2241755 h 3920052"/>
              <a:gd name="connsiteX7" fmla="*/ 3510116 w 12192000"/>
              <a:gd name="connsiteY7" fmla="*/ 2123768 h 3920052"/>
              <a:gd name="connsiteX8" fmla="*/ 1297858 w 12192000"/>
              <a:gd name="connsiteY8" fmla="*/ 973394 h 3920052"/>
              <a:gd name="connsiteX9" fmla="*/ 49776 w 12192000"/>
              <a:gd name="connsiteY9" fmla="*/ 883059 h 3920052"/>
              <a:gd name="connsiteX10" fmla="*/ 0 w 12192000"/>
              <a:gd name="connsiteY10" fmla="*/ 883718 h 3920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3920052">
                <a:moveTo>
                  <a:pt x="0" y="0"/>
                </a:moveTo>
                <a:lnTo>
                  <a:pt x="12192000" y="0"/>
                </a:lnTo>
                <a:lnTo>
                  <a:pt x="12192000" y="3920052"/>
                </a:lnTo>
                <a:lnTo>
                  <a:pt x="12073399" y="3854859"/>
                </a:lnTo>
                <a:cubicBezTo>
                  <a:pt x="11824520" y="3715364"/>
                  <a:pt x="11552904" y="3564193"/>
                  <a:pt x="11149781" y="3480619"/>
                </a:cubicBezTo>
                <a:cubicBezTo>
                  <a:pt x="10343536" y="3313471"/>
                  <a:pt x="8839201" y="3362632"/>
                  <a:pt x="8023123" y="3156155"/>
                </a:cubicBezTo>
                <a:cubicBezTo>
                  <a:pt x="7207046" y="2949678"/>
                  <a:pt x="7005484" y="2413819"/>
                  <a:pt x="6253316" y="2241755"/>
                </a:cubicBezTo>
                <a:cubicBezTo>
                  <a:pt x="5501148" y="2069691"/>
                  <a:pt x="4336027" y="2335161"/>
                  <a:pt x="3510116" y="2123768"/>
                </a:cubicBezTo>
                <a:cubicBezTo>
                  <a:pt x="2684206" y="1912375"/>
                  <a:pt x="2050026" y="1199536"/>
                  <a:pt x="1297858" y="973394"/>
                </a:cubicBezTo>
                <a:cubicBezTo>
                  <a:pt x="921774" y="860323"/>
                  <a:pt x="469491" y="873842"/>
                  <a:pt x="49776" y="883059"/>
                </a:cubicBezTo>
                <a:lnTo>
                  <a:pt x="0" y="8837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任意多边形: 形状 8"/>
          <p:cNvSpPr/>
          <p:nvPr/>
        </p:nvSpPr>
        <p:spPr>
          <a:xfrm>
            <a:off x="5553384" y="981096"/>
            <a:ext cx="5699668" cy="5699666"/>
          </a:xfrm>
          <a:custGeom>
            <a:avLst/>
            <a:gdLst>
              <a:gd name="connsiteX0" fmla="*/ 2849523 w 5699045"/>
              <a:gd name="connsiteY0" fmla="*/ 0 h 5699044"/>
              <a:gd name="connsiteX1" fmla="*/ 3178251 w 5699045"/>
              <a:gd name="connsiteY1" fmla="*/ 136163 h 5699044"/>
              <a:gd name="connsiteX2" fmla="*/ 5562882 w 5699045"/>
              <a:gd name="connsiteY2" fmla="*/ 2520795 h 5699044"/>
              <a:gd name="connsiteX3" fmla="*/ 5562882 w 5699045"/>
              <a:gd name="connsiteY3" fmla="*/ 3178250 h 5699044"/>
              <a:gd name="connsiteX4" fmla="*/ 3178251 w 5699045"/>
              <a:gd name="connsiteY4" fmla="*/ 5562881 h 5699044"/>
              <a:gd name="connsiteX5" fmla="*/ 2520796 w 5699045"/>
              <a:gd name="connsiteY5" fmla="*/ 5562881 h 5699044"/>
              <a:gd name="connsiteX6" fmla="*/ 136164 w 5699045"/>
              <a:gd name="connsiteY6" fmla="*/ 3178250 h 5699044"/>
              <a:gd name="connsiteX7" fmla="*/ 136164 w 5699045"/>
              <a:gd name="connsiteY7" fmla="*/ 2520795 h 5699044"/>
              <a:gd name="connsiteX8" fmla="*/ 2520796 w 5699045"/>
              <a:gd name="connsiteY8" fmla="*/ 136163 h 5699044"/>
              <a:gd name="connsiteX9" fmla="*/ 2849523 w 5699045"/>
              <a:gd name="connsiteY9" fmla="*/ 0 h 5699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99045" h="5699044">
                <a:moveTo>
                  <a:pt x="2849523" y="0"/>
                </a:moveTo>
                <a:cubicBezTo>
                  <a:pt x="2968499" y="0"/>
                  <a:pt x="3087475" y="45388"/>
                  <a:pt x="3178251" y="136163"/>
                </a:cubicBezTo>
                <a:lnTo>
                  <a:pt x="5562882" y="2520795"/>
                </a:lnTo>
                <a:cubicBezTo>
                  <a:pt x="5744433" y="2702346"/>
                  <a:pt x="5744433" y="2996699"/>
                  <a:pt x="5562882" y="3178250"/>
                </a:cubicBezTo>
                <a:lnTo>
                  <a:pt x="3178251" y="5562881"/>
                </a:lnTo>
                <a:cubicBezTo>
                  <a:pt x="2996700" y="5744432"/>
                  <a:pt x="2702347" y="5744432"/>
                  <a:pt x="2520796" y="5562881"/>
                </a:cubicBezTo>
                <a:lnTo>
                  <a:pt x="136164" y="3178250"/>
                </a:lnTo>
                <a:cubicBezTo>
                  <a:pt x="-45387" y="2996699"/>
                  <a:pt x="-45387" y="2702346"/>
                  <a:pt x="136164" y="2520795"/>
                </a:cubicBezTo>
                <a:lnTo>
                  <a:pt x="2520796" y="136163"/>
                </a:lnTo>
                <a:cubicBezTo>
                  <a:pt x="2611571" y="45388"/>
                  <a:pt x="2730547" y="0"/>
                  <a:pt x="28495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任意多边形: 形状 9"/>
          <p:cNvSpPr/>
          <p:nvPr/>
        </p:nvSpPr>
        <p:spPr>
          <a:xfrm>
            <a:off x="6067790" y="404305"/>
            <a:ext cx="5699668" cy="5699666"/>
          </a:xfrm>
          <a:custGeom>
            <a:avLst/>
            <a:gdLst>
              <a:gd name="connsiteX0" fmla="*/ 2849523 w 5699045"/>
              <a:gd name="connsiteY0" fmla="*/ 0 h 5699044"/>
              <a:gd name="connsiteX1" fmla="*/ 3178251 w 5699045"/>
              <a:gd name="connsiteY1" fmla="*/ 136163 h 5699044"/>
              <a:gd name="connsiteX2" fmla="*/ 5562882 w 5699045"/>
              <a:gd name="connsiteY2" fmla="*/ 2520795 h 5699044"/>
              <a:gd name="connsiteX3" fmla="*/ 5562882 w 5699045"/>
              <a:gd name="connsiteY3" fmla="*/ 3178250 h 5699044"/>
              <a:gd name="connsiteX4" fmla="*/ 3178251 w 5699045"/>
              <a:gd name="connsiteY4" fmla="*/ 5562881 h 5699044"/>
              <a:gd name="connsiteX5" fmla="*/ 2520796 w 5699045"/>
              <a:gd name="connsiteY5" fmla="*/ 5562881 h 5699044"/>
              <a:gd name="connsiteX6" fmla="*/ 136164 w 5699045"/>
              <a:gd name="connsiteY6" fmla="*/ 3178250 h 5699044"/>
              <a:gd name="connsiteX7" fmla="*/ 136164 w 5699045"/>
              <a:gd name="connsiteY7" fmla="*/ 2520795 h 5699044"/>
              <a:gd name="connsiteX8" fmla="*/ 2520796 w 5699045"/>
              <a:gd name="connsiteY8" fmla="*/ 136163 h 5699044"/>
              <a:gd name="connsiteX9" fmla="*/ 2849523 w 5699045"/>
              <a:gd name="connsiteY9" fmla="*/ 0 h 5699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99045" h="5699044">
                <a:moveTo>
                  <a:pt x="2849523" y="0"/>
                </a:moveTo>
                <a:cubicBezTo>
                  <a:pt x="2968499" y="0"/>
                  <a:pt x="3087475" y="45388"/>
                  <a:pt x="3178251" y="136163"/>
                </a:cubicBezTo>
                <a:lnTo>
                  <a:pt x="5562882" y="2520795"/>
                </a:lnTo>
                <a:cubicBezTo>
                  <a:pt x="5744433" y="2702346"/>
                  <a:pt x="5744433" y="2996699"/>
                  <a:pt x="5562882" y="3178250"/>
                </a:cubicBezTo>
                <a:lnTo>
                  <a:pt x="3178251" y="5562881"/>
                </a:lnTo>
                <a:cubicBezTo>
                  <a:pt x="2996700" y="5744432"/>
                  <a:pt x="2702347" y="5744432"/>
                  <a:pt x="2520796" y="5562881"/>
                </a:cubicBezTo>
                <a:lnTo>
                  <a:pt x="136164" y="3178250"/>
                </a:lnTo>
                <a:cubicBezTo>
                  <a:pt x="-45387" y="2996699"/>
                  <a:pt x="-45387" y="2702346"/>
                  <a:pt x="136164" y="2520795"/>
                </a:cubicBezTo>
                <a:lnTo>
                  <a:pt x="2520796" y="136163"/>
                </a:lnTo>
                <a:cubicBezTo>
                  <a:pt x="2611571" y="45388"/>
                  <a:pt x="2730547" y="0"/>
                  <a:pt x="28495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矩形 9"/>
          <p:cNvSpPr/>
          <p:nvPr/>
        </p:nvSpPr>
        <p:spPr>
          <a:xfrm>
            <a:off x="568514" y="2373135"/>
            <a:ext cx="247304" cy="312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矩形 10"/>
          <p:cNvSpPr/>
          <p:nvPr/>
        </p:nvSpPr>
        <p:spPr>
          <a:xfrm>
            <a:off x="1189990" y="3006725"/>
            <a:ext cx="4878070" cy="2122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THANK YOU!</a:t>
            </a:r>
            <a:endParaRPr lang="en-US" sz="6600" spc="3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矩形 11"/>
          <p:cNvSpPr/>
          <p:nvPr/>
        </p:nvSpPr>
        <p:spPr>
          <a:xfrm>
            <a:off x="600774" y="2927779"/>
            <a:ext cx="190736" cy="2095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Freeform: Shape 6"/>
          <p:cNvSpPr/>
          <p:nvPr/>
        </p:nvSpPr>
        <p:spPr>
          <a:xfrm>
            <a:off x="1190272" y="6503525"/>
            <a:ext cx="1758952" cy="354475"/>
          </a:xfrm>
          <a:custGeom>
            <a:avLst/>
            <a:gdLst>
              <a:gd name="connsiteX0" fmla="*/ 550981 w 2344943"/>
              <a:gd name="connsiteY0" fmla="*/ 0 h 407428"/>
              <a:gd name="connsiteX1" fmla="*/ 940996 w 2344943"/>
              <a:gd name="connsiteY1" fmla="*/ 0 h 407428"/>
              <a:gd name="connsiteX2" fmla="*/ 1403945 w 2344943"/>
              <a:gd name="connsiteY2" fmla="*/ 0 h 407428"/>
              <a:gd name="connsiteX3" fmla="*/ 1793961 w 2344943"/>
              <a:gd name="connsiteY3" fmla="*/ 0 h 407428"/>
              <a:gd name="connsiteX4" fmla="*/ 2288061 w 2344943"/>
              <a:gd name="connsiteY4" fmla="*/ 355358 h 407428"/>
              <a:gd name="connsiteX5" fmla="*/ 2344943 w 2344943"/>
              <a:gd name="connsiteY5" fmla="*/ 407428 h 407428"/>
              <a:gd name="connsiteX6" fmla="*/ 0 w 2344943"/>
              <a:gd name="connsiteY6" fmla="*/ 407428 h 407428"/>
              <a:gd name="connsiteX7" fmla="*/ 56882 w 2344943"/>
              <a:gd name="connsiteY7" fmla="*/ 355358 h 407428"/>
              <a:gd name="connsiteX8" fmla="*/ 550981 w 2344943"/>
              <a:gd name="connsiteY8" fmla="*/ 0 h 40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4943" h="407428">
                <a:moveTo>
                  <a:pt x="550981" y="0"/>
                </a:moveTo>
                <a:lnTo>
                  <a:pt x="940996" y="0"/>
                </a:lnTo>
                <a:lnTo>
                  <a:pt x="1403945" y="0"/>
                </a:lnTo>
                <a:lnTo>
                  <a:pt x="1793961" y="0"/>
                </a:lnTo>
                <a:cubicBezTo>
                  <a:pt x="2111814" y="387"/>
                  <a:pt x="2144200" y="198956"/>
                  <a:pt x="2288061" y="355358"/>
                </a:cubicBezTo>
                <a:lnTo>
                  <a:pt x="2344943" y="407428"/>
                </a:lnTo>
                <a:lnTo>
                  <a:pt x="0" y="407428"/>
                </a:lnTo>
                <a:lnTo>
                  <a:pt x="56882" y="355358"/>
                </a:lnTo>
                <a:cubicBezTo>
                  <a:pt x="200743" y="198956"/>
                  <a:pt x="233129" y="387"/>
                  <a:pt x="55098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任意多边形: 形状 9"/>
          <p:cNvSpPr/>
          <p:nvPr/>
        </p:nvSpPr>
        <p:spPr>
          <a:xfrm>
            <a:off x="6152010" y="788480"/>
            <a:ext cx="5699668" cy="5699666"/>
          </a:xfrm>
          <a:custGeom>
            <a:avLst/>
            <a:gdLst>
              <a:gd name="connsiteX0" fmla="*/ 2849523 w 5699045"/>
              <a:gd name="connsiteY0" fmla="*/ 0 h 5699044"/>
              <a:gd name="connsiteX1" fmla="*/ 3178251 w 5699045"/>
              <a:gd name="connsiteY1" fmla="*/ 136163 h 5699044"/>
              <a:gd name="connsiteX2" fmla="*/ 5562882 w 5699045"/>
              <a:gd name="connsiteY2" fmla="*/ 2520795 h 5699044"/>
              <a:gd name="connsiteX3" fmla="*/ 5562882 w 5699045"/>
              <a:gd name="connsiteY3" fmla="*/ 3178250 h 5699044"/>
              <a:gd name="connsiteX4" fmla="*/ 3178251 w 5699045"/>
              <a:gd name="connsiteY4" fmla="*/ 5562881 h 5699044"/>
              <a:gd name="connsiteX5" fmla="*/ 2520796 w 5699045"/>
              <a:gd name="connsiteY5" fmla="*/ 5562881 h 5699044"/>
              <a:gd name="connsiteX6" fmla="*/ 136164 w 5699045"/>
              <a:gd name="connsiteY6" fmla="*/ 3178250 h 5699044"/>
              <a:gd name="connsiteX7" fmla="*/ 136164 w 5699045"/>
              <a:gd name="connsiteY7" fmla="*/ 2520795 h 5699044"/>
              <a:gd name="connsiteX8" fmla="*/ 2520796 w 5699045"/>
              <a:gd name="connsiteY8" fmla="*/ 136163 h 5699044"/>
              <a:gd name="connsiteX9" fmla="*/ 2849523 w 5699045"/>
              <a:gd name="connsiteY9" fmla="*/ 0 h 5699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99045" h="5699044">
                <a:moveTo>
                  <a:pt x="2849523" y="0"/>
                </a:moveTo>
                <a:cubicBezTo>
                  <a:pt x="2968499" y="0"/>
                  <a:pt x="3087475" y="45388"/>
                  <a:pt x="3178251" y="136163"/>
                </a:cubicBezTo>
                <a:lnTo>
                  <a:pt x="5562882" y="2520795"/>
                </a:lnTo>
                <a:cubicBezTo>
                  <a:pt x="5744433" y="2702346"/>
                  <a:pt x="5744433" y="2996699"/>
                  <a:pt x="5562882" y="3178250"/>
                </a:cubicBezTo>
                <a:lnTo>
                  <a:pt x="3178251" y="5562881"/>
                </a:lnTo>
                <a:cubicBezTo>
                  <a:pt x="2996700" y="5744432"/>
                  <a:pt x="2702347" y="5744432"/>
                  <a:pt x="2520796" y="5562881"/>
                </a:cubicBezTo>
                <a:lnTo>
                  <a:pt x="136164" y="3178250"/>
                </a:lnTo>
                <a:cubicBezTo>
                  <a:pt x="-45387" y="2996699"/>
                  <a:pt x="-45387" y="2702346"/>
                  <a:pt x="136164" y="2520795"/>
                </a:cubicBezTo>
                <a:lnTo>
                  <a:pt x="2520796" y="136163"/>
                </a:lnTo>
                <a:cubicBezTo>
                  <a:pt x="2611571" y="45388"/>
                  <a:pt x="2730547" y="0"/>
                  <a:pt x="2849523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5" name="Picture 4" descr="logo-globe-png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73720" y="1422400"/>
            <a:ext cx="1656080" cy="1699260"/>
          </a:xfrm>
          <a:prstGeom prst="rect">
            <a:avLst/>
          </a:prstGeom>
        </p:spPr>
      </p:pic>
      <p:pic>
        <p:nvPicPr>
          <p:cNvPr id="19" name="Picture 18" descr="unnam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695" y="3086100"/>
            <a:ext cx="2951480" cy="2951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Rectangle 3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Rectangle 1"/>
          <p:cNvSpPr/>
          <p:nvPr/>
        </p:nvSpPr>
        <p:spPr>
          <a:xfrm>
            <a:off x="373064" y="381000"/>
            <a:ext cx="11445875" cy="60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5" name="Picture 4" descr="India-Mobile-User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9825" y="1793875"/>
            <a:ext cx="4893310" cy="3651885"/>
          </a:xfrm>
          <a:prstGeom prst="rect">
            <a:avLst/>
          </a:prstGeom>
        </p:spPr>
      </p:pic>
      <p:sp>
        <p:nvSpPr>
          <p:cNvPr id="23" name="PA-淘宝店chenying0907 18"/>
          <p:cNvSpPr txBox="1"/>
          <p:nvPr>
            <p:custDataLst>
              <p:tags r:id="rId2"/>
            </p:custDataLst>
          </p:nvPr>
        </p:nvSpPr>
        <p:spPr>
          <a:xfrm>
            <a:off x="1228803" y="841589"/>
            <a:ext cx="3696146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>
              <a:defRPr/>
            </a:pPr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Some Statistics</a:t>
            </a:r>
            <a:endParaRPr lang="en-US" altLang="zh-CN" sz="3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486400" y="2694940"/>
            <a:ext cx="469265" cy="20955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470525" y="3060065"/>
            <a:ext cx="469265" cy="20955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6371590" y="1793875"/>
            <a:ext cx="4529455" cy="3599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According to 2018 Newzoo's Global Mobile Market Report, India Ranks </a:t>
            </a:r>
            <a:r>
              <a:rPr lang="en-US" sz="2400"/>
              <a:t>40th</a:t>
            </a:r>
            <a:r>
              <a:rPr lang="en-US"/>
              <a:t> in Smartphone penetration in a list of 50 nations with only </a:t>
            </a:r>
            <a:r>
              <a:rPr lang="en-US" sz="2400"/>
              <a:t>27.7%</a:t>
            </a:r>
            <a:r>
              <a:rPr lang="en-US"/>
              <a:t> percentage of population owning a smartphone. </a:t>
            </a:r>
            <a:endParaRPr lang="en-US"/>
          </a:p>
          <a:p>
            <a:endParaRPr lang="en-US"/>
          </a:p>
          <a:p>
            <a:r>
              <a:rPr lang="en-US"/>
              <a:t>Demography consisting feature phone users is -</a:t>
            </a:r>
            <a:endParaRPr lang="en-US"/>
          </a:p>
          <a:p>
            <a:pPr marL="342900" indent="-342900">
              <a:buAutoNum type="arabicPeriod"/>
            </a:pPr>
            <a:r>
              <a:rPr lang="en-US"/>
              <a:t>Families of SEC-2 and SEC-3 category</a:t>
            </a:r>
            <a:endParaRPr lang="en-US"/>
          </a:p>
          <a:p>
            <a:pPr marL="342900" indent="-342900">
              <a:buAutoNum type="arabicPeriod"/>
            </a:pPr>
            <a:r>
              <a:rPr lang="en-US"/>
              <a:t>Urban Poor</a:t>
            </a:r>
            <a:endParaRPr lang="en-US"/>
          </a:p>
          <a:p>
            <a:pPr marL="342900" indent="-342900">
              <a:buAutoNum type="arabicPeriod"/>
            </a:pPr>
            <a:r>
              <a:rPr lang="en-US"/>
              <a:t>Students of Teir-2 and Teir-3 cities</a:t>
            </a:r>
            <a:endParaRPr lang="en-US"/>
          </a:p>
          <a:p>
            <a:pPr marL="342900" indent="-342900">
              <a:buAutoNum type="arabicPeriod"/>
            </a:pPr>
            <a:r>
              <a:rPr lang="en-US"/>
              <a:t>Agriculture Sector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10325735" y="322389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8" grpId="0" bldLvl="0" animBg="1"/>
      <p:bldP spid="10" grpId="0" bldLvl="0" animBg="1"/>
      <p:bldP spid="8" grpId="1" animBg="1"/>
      <p:bldP spid="10" grpId="1" animBg="1"/>
      <p:bldP spid="6" grpId="0"/>
      <p:bldP spid="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Rectangle 2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Rectangle 3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Rectangle 1"/>
          <p:cNvSpPr/>
          <p:nvPr/>
        </p:nvSpPr>
        <p:spPr>
          <a:xfrm>
            <a:off x="373064" y="381000"/>
            <a:ext cx="11445875" cy="60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3" name="PA-淘宝店chenying0907 18"/>
          <p:cNvSpPr txBox="1"/>
          <p:nvPr>
            <p:custDataLst>
              <p:tags r:id="rId1"/>
            </p:custDataLst>
          </p:nvPr>
        </p:nvSpPr>
        <p:spPr>
          <a:xfrm>
            <a:off x="1228803" y="841589"/>
            <a:ext cx="3696146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>
              <a:defRPr/>
            </a:pPr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Some Statistics</a:t>
            </a:r>
            <a:endParaRPr lang="en-US" altLang="zh-CN" sz="3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105535" y="1793875"/>
            <a:ext cx="501459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 December 2019, India's rank was declared as </a:t>
            </a:r>
            <a:r>
              <a:rPr lang="en-US" sz="2000"/>
              <a:t>128th</a:t>
            </a:r>
            <a:r>
              <a:rPr lang="en-US"/>
              <a:t> in a list of 140 countries in mobile data download speed by Ookla.</a:t>
            </a:r>
            <a:endParaRPr lang="en-US"/>
          </a:p>
          <a:p>
            <a:pPr indent="0">
              <a:buFont typeface="Arial" panose="020B0604020202020204" pitchFamily="34" charset="0"/>
              <a:buNone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Average speed recorded was </a:t>
            </a:r>
            <a:r>
              <a:rPr lang="en-US" sz="2000"/>
              <a:t>11.46 </a:t>
            </a:r>
            <a:r>
              <a:rPr lang="en-US"/>
              <a:t>Mbps whereas the global average was </a:t>
            </a:r>
            <a:r>
              <a:rPr lang="en-US" sz="2000"/>
              <a:t>32.01 </a:t>
            </a:r>
            <a:r>
              <a:rPr lang="en-US"/>
              <a:t> Mbps.</a:t>
            </a:r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6209030" y="456565"/>
            <a:ext cx="4247515" cy="5915660"/>
            <a:chOff x="8537" y="1506"/>
            <a:chExt cx="7616" cy="9881"/>
          </a:xfrm>
        </p:grpSpPr>
        <p:pic>
          <p:nvPicPr>
            <p:cNvPr id="7" name="Picture 6" descr="2"/>
            <p:cNvPicPr>
              <a:picLocks noChangeAspect="1"/>
            </p:cNvPicPr>
            <p:nvPr/>
          </p:nvPicPr>
          <p:blipFill>
            <a:blip r:embed="rId2"/>
            <a:srcRect l="3934"/>
            <a:stretch>
              <a:fillRect/>
            </a:stretch>
          </p:blipFill>
          <p:spPr>
            <a:xfrm>
              <a:off x="8537" y="5479"/>
              <a:ext cx="7608" cy="5908"/>
            </a:xfrm>
            <a:prstGeom prst="rect">
              <a:avLst/>
            </a:prstGeom>
          </p:spPr>
        </p:pic>
        <p:pic>
          <p:nvPicPr>
            <p:cNvPr id="5" name="Picture 4" descr="1"/>
            <p:cNvPicPr>
              <a:picLocks noChangeAspect="1"/>
            </p:cNvPicPr>
            <p:nvPr/>
          </p:nvPicPr>
          <p:blipFill>
            <a:blip r:embed="rId3"/>
            <a:srcRect r="10187"/>
            <a:stretch>
              <a:fillRect/>
            </a:stretch>
          </p:blipFill>
          <p:spPr>
            <a:xfrm>
              <a:off x="8537" y="1506"/>
              <a:ext cx="7617" cy="5829"/>
            </a:xfrm>
            <a:prstGeom prst="rect">
              <a:avLst/>
            </a:prstGeom>
          </p:spPr>
        </p:pic>
      </p:grpSp>
      <p:pic>
        <p:nvPicPr>
          <p:cNvPr id="10" name="Picture 9" descr="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725" y="5709920"/>
            <a:ext cx="4587240" cy="58674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1228725" y="4575810"/>
            <a:ext cx="433959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>
                <a:solidFill>
                  <a:schemeClr val="tx1"/>
                </a:solidFill>
              </a:rPr>
              <a:t>Map Source-</a:t>
            </a:r>
            <a:endParaRPr lang="en-US" sz="1600">
              <a:solidFill>
                <a:srgbClr val="0070C0"/>
              </a:solidFill>
            </a:endParaRPr>
          </a:p>
          <a:p>
            <a:r>
              <a:rPr lang="en-US" sz="1600">
                <a:solidFill>
                  <a:srgbClr val="0070C0"/>
                </a:solidFill>
                <a:hlinkClick r:id="rId5" action="ppaction://hlinkfile"/>
              </a:rPr>
              <a:t>https://www.nperf.com/en/map/IN//1639.Airtel/download/?ll=15.572244602734123&amp;lg=82.08105415105821&amp;zoom=5</a:t>
            </a:r>
            <a:endParaRPr lang="en-US" sz="160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1"/>
      <p:bldP spid="6" grpId="0"/>
      <p:bldP spid="11" grpId="0"/>
      <p:bldP spid="6" grpId="1"/>
      <p:bldP spid="1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/>
          <p:nvPr/>
        </p:nvSpPr>
        <p:spPr>
          <a:xfrm>
            <a:off x="0" y="0"/>
            <a:ext cx="61080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矩形 11"/>
          <p:cNvSpPr/>
          <p:nvPr/>
        </p:nvSpPr>
        <p:spPr>
          <a:xfrm rot="5400000">
            <a:off x="5655945" y="-5662295"/>
            <a:ext cx="878840" cy="122027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1591310" y="147955"/>
            <a:ext cx="90081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solidFill>
                  <a:schemeClr val="bg1"/>
                </a:solidFill>
              </a:rPr>
              <a:t>GSM vs GPRS (How Mobile Internet works?)</a:t>
            </a: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332740" y="1283335"/>
            <a:ext cx="56565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b="1">
                <a:solidFill>
                  <a:schemeClr val="bg1"/>
                </a:solidFill>
              </a:rPr>
              <a:t>GSM : refers to Global System for Mobile Communication. It is a digital circuit switched networking technology for full duplex voice telephony and SMS (Short Message Service).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6562090" y="1312545"/>
            <a:ext cx="529780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chemeClr val="tx1"/>
                </a:solidFill>
              </a:rPr>
              <a:t>GPRS : It is packet data transport network for internet applications. Hence referred as General Packet Radio Service. It is based on packet switched networks.</a:t>
            </a:r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21" descr="h323-6-6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47085" y="2582545"/>
            <a:ext cx="5497830" cy="41281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16" grpId="0"/>
      <p:bldP spid="1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im900a"/>
          <p:cNvPicPr>
            <a:picLocks noChangeAspect="1"/>
          </p:cNvPicPr>
          <p:nvPr/>
        </p:nvPicPr>
        <p:blipFill>
          <a:blip r:embed="rId1"/>
          <a:srcRect l="4750" t="23729" r="4427" b="23240"/>
          <a:stretch>
            <a:fillRect/>
          </a:stretch>
        </p:blipFill>
        <p:spPr>
          <a:xfrm>
            <a:off x="182880" y="1633855"/>
            <a:ext cx="3945890" cy="1993265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0" y="2"/>
            <a:ext cx="12192000" cy="6857998"/>
            <a:chOff x="0" y="2"/>
            <a:chExt cx="12192000" cy="6857998"/>
          </a:xfrm>
        </p:grpSpPr>
        <p:sp>
          <p:nvSpPr>
            <p:cNvPr id="33" name="Freeform: Shape 6"/>
            <p:cNvSpPr/>
            <p:nvPr/>
          </p:nvSpPr>
          <p:spPr>
            <a:xfrm>
              <a:off x="723087" y="6503525"/>
              <a:ext cx="10745825" cy="354475"/>
            </a:xfrm>
            <a:custGeom>
              <a:avLst/>
              <a:gdLst>
                <a:gd name="connsiteX0" fmla="*/ 550981 w 2344943"/>
                <a:gd name="connsiteY0" fmla="*/ 0 h 407428"/>
                <a:gd name="connsiteX1" fmla="*/ 940996 w 2344943"/>
                <a:gd name="connsiteY1" fmla="*/ 0 h 407428"/>
                <a:gd name="connsiteX2" fmla="*/ 1403945 w 2344943"/>
                <a:gd name="connsiteY2" fmla="*/ 0 h 407428"/>
                <a:gd name="connsiteX3" fmla="*/ 1793961 w 2344943"/>
                <a:gd name="connsiteY3" fmla="*/ 0 h 407428"/>
                <a:gd name="connsiteX4" fmla="*/ 2288061 w 2344943"/>
                <a:gd name="connsiteY4" fmla="*/ 355358 h 407428"/>
                <a:gd name="connsiteX5" fmla="*/ 2344943 w 2344943"/>
                <a:gd name="connsiteY5" fmla="*/ 407428 h 407428"/>
                <a:gd name="connsiteX6" fmla="*/ 0 w 2344943"/>
                <a:gd name="connsiteY6" fmla="*/ 407428 h 407428"/>
                <a:gd name="connsiteX7" fmla="*/ 56882 w 2344943"/>
                <a:gd name="connsiteY7" fmla="*/ 355358 h 407428"/>
                <a:gd name="connsiteX8" fmla="*/ 550981 w 2344943"/>
                <a:gd name="connsiteY8" fmla="*/ 0 h 407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4943" h="407428">
                  <a:moveTo>
                    <a:pt x="550981" y="0"/>
                  </a:moveTo>
                  <a:lnTo>
                    <a:pt x="940996" y="0"/>
                  </a:lnTo>
                  <a:lnTo>
                    <a:pt x="1403945" y="0"/>
                  </a:lnTo>
                  <a:lnTo>
                    <a:pt x="1793961" y="0"/>
                  </a:lnTo>
                  <a:cubicBezTo>
                    <a:pt x="2111814" y="387"/>
                    <a:pt x="2144200" y="198956"/>
                    <a:pt x="2288061" y="355358"/>
                  </a:cubicBezTo>
                  <a:lnTo>
                    <a:pt x="2344943" y="407428"/>
                  </a:lnTo>
                  <a:lnTo>
                    <a:pt x="0" y="407428"/>
                  </a:lnTo>
                  <a:lnTo>
                    <a:pt x="56882" y="355358"/>
                  </a:lnTo>
                  <a:cubicBezTo>
                    <a:pt x="200743" y="198956"/>
                    <a:pt x="233129" y="387"/>
                    <a:pt x="550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4" name="TextBox 7"/>
            <p:cNvSpPr txBox="1"/>
            <p:nvPr/>
          </p:nvSpPr>
          <p:spPr>
            <a:xfrm>
              <a:off x="4137660" y="522875"/>
              <a:ext cx="3916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u="sng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sym typeface="Arial" panose="020B0604020202020204" pitchFamily="34" charset="0"/>
                </a:rPr>
                <a:t>Components Required</a:t>
              </a:r>
              <a:endParaRPr lang="en-US" altLang="zh-CN" u="sng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5" name="Freeform: Shape 1"/>
            <p:cNvSpPr/>
            <p:nvPr/>
          </p:nvSpPr>
          <p:spPr>
            <a:xfrm>
              <a:off x="0" y="2"/>
              <a:ext cx="12192000" cy="257576"/>
            </a:xfrm>
            <a:custGeom>
              <a:avLst/>
              <a:gdLst>
                <a:gd name="connsiteX0" fmla="*/ 0 w 12192000"/>
                <a:gd name="connsiteY0" fmla="*/ 0 h 5586689"/>
                <a:gd name="connsiteX1" fmla="*/ 12192000 w 12192000"/>
                <a:gd name="connsiteY1" fmla="*/ 0 h 5586689"/>
                <a:gd name="connsiteX2" fmla="*/ 12192000 w 12192000"/>
                <a:gd name="connsiteY2" fmla="*/ 4454813 h 5586689"/>
                <a:gd name="connsiteX3" fmla="*/ 11960026 w 12192000"/>
                <a:gd name="connsiteY3" fmla="*/ 4545333 h 5586689"/>
                <a:gd name="connsiteX4" fmla="*/ 6096000 w 12192000"/>
                <a:gd name="connsiteY4" fmla="*/ 5586689 h 5586689"/>
                <a:gd name="connsiteX5" fmla="*/ 231975 w 12192000"/>
                <a:gd name="connsiteY5" fmla="*/ 4545333 h 5586689"/>
                <a:gd name="connsiteX6" fmla="*/ 0 w 12192000"/>
                <a:gd name="connsiteY6" fmla="*/ 4454813 h 558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5586689">
                  <a:moveTo>
                    <a:pt x="0" y="0"/>
                  </a:moveTo>
                  <a:lnTo>
                    <a:pt x="12192000" y="0"/>
                  </a:lnTo>
                  <a:lnTo>
                    <a:pt x="12192000" y="4454813"/>
                  </a:lnTo>
                  <a:lnTo>
                    <a:pt x="11960026" y="4545333"/>
                  </a:lnTo>
                  <a:cubicBezTo>
                    <a:pt x="10164544" y="5215096"/>
                    <a:pt x="8181164" y="5586689"/>
                    <a:pt x="6096000" y="5586689"/>
                  </a:cubicBezTo>
                  <a:cubicBezTo>
                    <a:pt x="4010836" y="5586689"/>
                    <a:pt x="2027456" y="5215096"/>
                    <a:pt x="231975" y="4545333"/>
                  </a:cubicBezTo>
                  <a:lnTo>
                    <a:pt x="0" y="445481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927100" dist="254000" dir="5400000" sx="95000" sy="95000" algn="t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10" name="Text Box 9"/>
          <p:cNvSpPr txBox="1"/>
          <p:nvPr/>
        </p:nvSpPr>
        <p:spPr>
          <a:xfrm>
            <a:off x="3133725" y="1652905"/>
            <a:ext cx="106045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en-US" sz="1600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SIM900A</a:t>
            </a:r>
            <a:endParaRPr lang="en-US" sz="1600" b="1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 algn="ctr"/>
            <a:r>
              <a:rPr lang="en-US" sz="1600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Module</a:t>
            </a:r>
            <a:endParaRPr lang="en-US" sz="1600" b="1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1" name="Picture 10" descr="ard_mappin"/>
          <p:cNvPicPr>
            <a:picLocks noChangeAspect="1"/>
          </p:cNvPicPr>
          <p:nvPr/>
        </p:nvPicPr>
        <p:blipFill>
          <a:blip r:embed="rId2"/>
          <a:srcRect l="70928"/>
          <a:stretch>
            <a:fillRect/>
          </a:stretch>
        </p:blipFill>
        <p:spPr>
          <a:xfrm>
            <a:off x="4291965" y="1652905"/>
            <a:ext cx="1648460" cy="4088765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4341495" y="1758950"/>
            <a:ext cx="1244600" cy="645160"/>
          </a:xfrm>
          <a:prstGeom prst="rect">
            <a:avLst/>
          </a:prstGeom>
          <a:solidFill>
            <a:srgbClr val="35687B"/>
          </a:solidFill>
        </p:spPr>
        <p:txBody>
          <a:bodyPr wrap="square" rtlCol="0">
            <a:spAutoFit/>
          </a:bodyPr>
          <a:p>
            <a:r>
              <a:rPr lang="en-US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ATMEGA328P</a:t>
            </a:r>
            <a:endParaRPr lang="en-US" b="1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3" name="Picture 12" descr="1344-01"/>
          <p:cNvPicPr>
            <a:picLocks noChangeAspect="1"/>
          </p:cNvPicPr>
          <p:nvPr/>
        </p:nvPicPr>
        <p:blipFill>
          <a:blip r:embed="rId3"/>
          <a:srcRect t="4138" b="11728"/>
          <a:stretch>
            <a:fillRect/>
          </a:stretch>
        </p:blipFill>
        <p:spPr>
          <a:xfrm>
            <a:off x="8060690" y="1649730"/>
            <a:ext cx="3939540" cy="198691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 rot="16200000">
            <a:off x="7298055" y="2484120"/>
            <a:ext cx="1854835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9282F"/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US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Raspberry Pi 3</a:t>
            </a:r>
            <a:endParaRPr lang="en-US" b="1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5" name="Picture 14" descr="ESP8266-Serial-WiFi-Wireless-ESP-01-Adapter-Module-01"/>
          <p:cNvPicPr>
            <a:picLocks noChangeAspect="1"/>
          </p:cNvPicPr>
          <p:nvPr/>
        </p:nvPicPr>
        <p:blipFill>
          <a:blip r:embed="rId4"/>
          <a:srcRect l="13947" t="27933" r="15000" b="25489"/>
          <a:stretch>
            <a:fillRect/>
          </a:stretch>
        </p:blipFill>
        <p:spPr>
          <a:xfrm>
            <a:off x="198120" y="3749040"/>
            <a:ext cx="1919605" cy="199326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17805" y="5093335"/>
            <a:ext cx="1705610" cy="64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35687B"/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US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ESP8266 WiFi</a:t>
            </a:r>
            <a:endParaRPr lang="en-US" b="1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 algn="ctr"/>
            <a:r>
              <a:rPr lang="en-US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Module</a:t>
            </a:r>
            <a:endParaRPr lang="en-US" b="1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36" name="Picture 35" descr="unnamed"/>
          <p:cNvPicPr>
            <a:picLocks noChangeAspect="1"/>
          </p:cNvPicPr>
          <p:nvPr/>
        </p:nvPicPr>
        <p:blipFill>
          <a:blip r:embed="rId5"/>
          <a:srcRect t="11292" b="8899"/>
          <a:stretch>
            <a:fillRect/>
          </a:stretch>
        </p:blipFill>
        <p:spPr>
          <a:xfrm>
            <a:off x="8056880" y="3749675"/>
            <a:ext cx="3943350" cy="1991995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7832090" y="4896485"/>
            <a:ext cx="1405890" cy="82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35687B"/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US" sz="1600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Voice Recorder</a:t>
            </a:r>
            <a:endParaRPr lang="en-US" sz="1600" b="1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 algn="ctr"/>
            <a:r>
              <a:rPr lang="en-US" sz="1600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Module</a:t>
            </a:r>
            <a:endParaRPr lang="en-US" sz="1600" b="1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3" name="Picture 2" descr="img_8433"/>
          <p:cNvPicPr>
            <a:picLocks noChangeAspect="1"/>
          </p:cNvPicPr>
          <p:nvPr/>
        </p:nvPicPr>
        <p:blipFill>
          <a:blip r:embed="rId6"/>
          <a:srcRect r="13518" b="25064"/>
          <a:stretch>
            <a:fillRect/>
          </a:stretch>
        </p:blipFill>
        <p:spPr>
          <a:xfrm>
            <a:off x="2265045" y="3761105"/>
            <a:ext cx="1889760" cy="196469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2351405" y="3857625"/>
            <a:ext cx="1705610" cy="64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35687B"/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US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USB to TTL coverter</a:t>
            </a:r>
            <a:endParaRPr lang="en-US" b="1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5" name="Picture 4" descr="LCD-Display-Tutorial"/>
          <p:cNvPicPr>
            <a:picLocks noChangeAspect="1"/>
          </p:cNvPicPr>
          <p:nvPr/>
        </p:nvPicPr>
        <p:blipFill>
          <a:blip r:embed="rId7"/>
          <a:srcRect t="44365" b="5453"/>
          <a:stretch>
            <a:fillRect/>
          </a:stretch>
        </p:blipFill>
        <p:spPr>
          <a:xfrm rot="5400000">
            <a:off x="4838065" y="2792095"/>
            <a:ext cx="4299585" cy="181165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 rot="16200000">
            <a:off x="6060440" y="3390900"/>
            <a:ext cx="1854835" cy="64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9282F"/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US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LCD SCREEN16X2</a:t>
            </a:r>
            <a:endParaRPr lang="en-US" b="1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4" grpId="0"/>
      <p:bldP spid="12" grpId="0" bldLvl="0" animBg="1"/>
      <p:bldP spid="10" grpId="0" bldLvl="0" animBg="1"/>
      <p:bldP spid="16" grpId="0"/>
      <p:bldP spid="37" grpId="1"/>
      <p:bldP spid="14" grpId="1"/>
      <p:bldP spid="12" grpId="1" animBg="1"/>
      <p:bldP spid="10" grpId="1" animBg="1"/>
      <p:bldP spid="16" grpId="1"/>
      <p:bldP spid="4" grpId="0"/>
      <p:bldP spid="4" grpId="1"/>
      <p:bldP spid="6" grpId="0"/>
      <p:bldP spid="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24710" y="1829435"/>
            <a:ext cx="1465580" cy="1765935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113280" y="1825625"/>
            <a:ext cx="1477010" cy="32321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Freeform: Shape 3"/>
          <p:cNvSpPr/>
          <p:nvPr/>
        </p:nvSpPr>
        <p:spPr>
          <a:xfrm>
            <a:off x="8915362" y="4235280"/>
            <a:ext cx="3276639" cy="2622721"/>
          </a:xfrm>
          <a:custGeom>
            <a:avLst/>
            <a:gdLst>
              <a:gd name="connsiteX0" fmla="*/ 6265131 w 6449339"/>
              <a:gd name="connsiteY0" fmla="*/ 6 h 5162247"/>
              <a:gd name="connsiteX1" fmla="*/ 6449339 w 6449339"/>
              <a:gd name="connsiteY1" fmla="*/ 12452 h 5162247"/>
              <a:gd name="connsiteX2" fmla="*/ 6449339 w 6449339"/>
              <a:gd name="connsiteY2" fmla="*/ 5162247 h 5162247"/>
              <a:gd name="connsiteX3" fmla="*/ 1587731 w 6449339"/>
              <a:gd name="connsiteY3" fmla="*/ 5162247 h 5162247"/>
              <a:gd name="connsiteX4" fmla="*/ 1579908 w 6449339"/>
              <a:gd name="connsiteY4" fmla="*/ 5154419 h 5162247"/>
              <a:gd name="connsiteX5" fmla="*/ 484249 w 6449339"/>
              <a:gd name="connsiteY5" fmla="*/ 4057975 h 5162247"/>
              <a:gd name="connsiteX6" fmla="*/ 55831 w 6449339"/>
              <a:gd name="connsiteY6" fmla="*/ 2459096 h 5162247"/>
              <a:gd name="connsiteX7" fmla="*/ 1225207 w 6449339"/>
              <a:gd name="connsiteY7" fmla="*/ 1291106 h 5162247"/>
              <a:gd name="connsiteX8" fmla="*/ 5833985 w 6449339"/>
              <a:gd name="connsiteY8" fmla="*/ 56188 h 5162247"/>
              <a:gd name="connsiteX9" fmla="*/ 6265131 w 6449339"/>
              <a:gd name="connsiteY9" fmla="*/ 6 h 5162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49339" h="5162247">
                <a:moveTo>
                  <a:pt x="6265131" y="6"/>
                </a:moveTo>
                <a:lnTo>
                  <a:pt x="6449339" y="12452"/>
                </a:lnTo>
                <a:lnTo>
                  <a:pt x="6449339" y="5162247"/>
                </a:lnTo>
                <a:lnTo>
                  <a:pt x="1587731" y="5162247"/>
                </a:lnTo>
                <a:lnTo>
                  <a:pt x="1579908" y="5154419"/>
                </a:lnTo>
                <a:cubicBezTo>
                  <a:pt x="484249" y="4057975"/>
                  <a:pt x="484249" y="4057975"/>
                  <a:pt x="484249" y="4057975"/>
                </a:cubicBezTo>
                <a:cubicBezTo>
                  <a:pt x="66510" y="3637928"/>
                  <a:pt x="-95918" y="3031737"/>
                  <a:pt x="55831" y="2459096"/>
                </a:cubicBezTo>
                <a:cubicBezTo>
                  <a:pt x="208668" y="1890524"/>
                  <a:pt x="655719" y="1443700"/>
                  <a:pt x="1225207" y="1291106"/>
                </a:cubicBezTo>
                <a:cubicBezTo>
                  <a:pt x="5833985" y="56188"/>
                  <a:pt x="5833985" y="56188"/>
                  <a:pt x="5833985" y="56188"/>
                </a:cubicBezTo>
                <a:cubicBezTo>
                  <a:pt x="5976357" y="18039"/>
                  <a:pt x="6121296" y="-357"/>
                  <a:pt x="6265131" y="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4" name="Group 63"/>
          <p:cNvGrpSpPr/>
          <p:nvPr/>
        </p:nvGrpSpPr>
        <p:grpSpPr>
          <a:xfrm>
            <a:off x="787675" y="534687"/>
            <a:ext cx="1330908" cy="260996"/>
            <a:chOff x="9689075" y="259789"/>
            <a:chExt cx="1330908" cy="260996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</a:gradFill>
        </p:grpSpPr>
        <p:grpSp>
          <p:nvGrpSpPr>
            <p:cNvPr id="15" name="Group 64"/>
            <p:cNvGrpSpPr/>
            <p:nvPr/>
          </p:nvGrpSpPr>
          <p:grpSpPr>
            <a:xfrm>
              <a:off x="9689075" y="259789"/>
              <a:ext cx="1330908" cy="260996"/>
              <a:chOff x="9689075" y="259789"/>
              <a:chExt cx="1330908" cy="260996"/>
            </a:xfrm>
            <a:grpFill/>
          </p:grpSpPr>
          <p:sp>
            <p:nvSpPr>
              <p:cNvPr id="17" name="Rectangle: Rounded Corners 71"/>
              <p:cNvSpPr/>
              <p:nvPr/>
            </p:nvSpPr>
            <p:spPr>
              <a:xfrm>
                <a:off x="10004831" y="259790"/>
                <a:ext cx="1015152" cy="26099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1270000" sx="90000" sy="90000" algn="ctr" rotWithShape="0">
                  <a:schemeClr val="bg1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Arial" panose="020B0604020202020204" pitchFamily="34" charset="0"/>
                  <a:ea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8" name="Oval 72"/>
              <p:cNvSpPr/>
              <p:nvPr/>
            </p:nvSpPr>
            <p:spPr>
              <a:xfrm>
                <a:off x="9689075" y="259789"/>
                <a:ext cx="260998" cy="26099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Arial" panose="020B0604020202020204" pitchFamily="34" charset="0"/>
                  <a:ea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6" name="Freeform 6"/>
            <p:cNvSpPr/>
            <p:nvPr userDrawn="1"/>
          </p:nvSpPr>
          <p:spPr bwMode="auto">
            <a:xfrm>
              <a:off x="10844396" y="372320"/>
              <a:ext cx="32470" cy="32470"/>
            </a:xfrm>
            <a:custGeom>
              <a:avLst/>
              <a:gdLst>
                <a:gd name="T0" fmla="*/ 739 w 739"/>
                <a:gd name="T1" fmla="*/ 258 h 739"/>
                <a:gd name="T2" fmla="*/ 480 w 739"/>
                <a:gd name="T3" fmla="*/ 258 h 739"/>
                <a:gd name="T4" fmla="*/ 480 w 739"/>
                <a:gd name="T5" fmla="*/ 0 h 739"/>
                <a:gd name="T6" fmla="*/ 258 w 739"/>
                <a:gd name="T7" fmla="*/ 0 h 739"/>
                <a:gd name="T8" fmla="*/ 258 w 739"/>
                <a:gd name="T9" fmla="*/ 258 h 739"/>
                <a:gd name="T10" fmla="*/ 0 w 739"/>
                <a:gd name="T11" fmla="*/ 258 h 739"/>
                <a:gd name="T12" fmla="*/ 0 w 739"/>
                <a:gd name="T13" fmla="*/ 480 h 739"/>
                <a:gd name="T14" fmla="*/ 258 w 739"/>
                <a:gd name="T15" fmla="*/ 480 h 739"/>
                <a:gd name="T16" fmla="*/ 258 w 739"/>
                <a:gd name="T17" fmla="*/ 739 h 739"/>
                <a:gd name="T18" fmla="*/ 480 w 739"/>
                <a:gd name="T19" fmla="*/ 739 h 739"/>
                <a:gd name="T20" fmla="*/ 480 w 739"/>
                <a:gd name="T21" fmla="*/ 480 h 739"/>
                <a:gd name="T22" fmla="*/ 739 w 739"/>
                <a:gd name="T23" fmla="*/ 480 h 739"/>
                <a:gd name="T24" fmla="*/ 739 w 739"/>
                <a:gd name="T25" fmla="*/ 258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39" h="739">
                  <a:moveTo>
                    <a:pt x="739" y="258"/>
                  </a:moveTo>
                  <a:lnTo>
                    <a:pt x="480" y="258"/>
                  </a:lnTo>
                  <a:lnTo>
                    <a:pt x="480" y="0"/>
                  </a:lnTo>
                  <a:lnTo>
                    <a:pt x="258" y="0"/>
                  </a:lnTo>
                  <a:lnTo>
                    <a:pt x="258" y="258"/>
                  </a:lnTo>
                  <a:lnTo>
                    <a:pt x="0" y="258"/>
                  </a:lnTo>
                  <a:lnTo>
                    <a:pt x="0" y="480"/>
                  </a:lnTo>
                  <a:lnTo>
                    <a:pt x="258" y="480"/>
                  </a:lnTo>
                  <a:lnTo>
                    <a:pt x="258" y="739"/>
                  </a:lnTo>
                  <a:lnTo>
                    <a:pt x="480" y="739"/>
                  </a:lnTo>
                  <a:lnTo>
                    <a:pt x="480" y="480"/>
                  </a:lnTo>
                  <a:lnTo>
                    <a:pt x="739" y="480"/>
                  </a:lnTo>
                  <a:lnTo>
                    <a:pt x="739" y="2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400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19" name="Freeform: Shape 3"/>
          <p:cNvSpPr/>
          <p:nvPr/>
        </p:nvSpPr>
        <p:spPr>
          <a:xfrm rot="5400000">
            <a:off x="78970" y="5473930"/>
            <a:ext cx="1305098" cy="1463041"/>
          </a:xfrm>
          <a:custGeom>
            <a:avLst/>
            <a:gdLst>
              <a:gd name="connsiteX0" fmla="*/ 6265131 w 6449339"/>
              <a:gd name="connsiteY0" fmla="*/ 6 h 5162247"/>
              <a:gd name="connsiteX1" fmla="*/ 6449339 w 6449339"/>
              <a:gd name="connsiteY1" fmla="*/ 12452 h 5162247"/>
              <a:gd name="connsiteX2" fmla="*/ 6449339 w 6449339"/>
              <a:gd name="connsiteY2" fmla="*/ 5162247 h 5162247"/>
              <a:gd name="connsiteX3" fmla="*/ 1587731 w 6449339"/>
              <a:gd name="connsiteY3" fmla="*/ 5162247 h 5162247"/>
              <a:gd name="connsiteX4" fmla="*/ 1579908 w 6449339"/>
              <a:gd name="connsiteY4" fmla="*/ 5154419 h 5162247"/>
              <a:gd name="connsiteX5" fmla="*/ 484249 w 6449339"/>
              <a:gd name="connsiteY5" fmla="*/ 4057975 h 5162247"/>
              <a:gd name="connsiteX6" fmla="*/ 55831 w 6449339"/>
              <a:gd name="connsiteY6" fmla="*/ 2459096 h 5162247"/>
              <a:gd name="connsiteX7" fmla="*/ 1225207 w 6449339"/>
              <a:gd name="connsiteY7" fmla="*/ 1291106 h 5162247"/>
              <a:gd name="connsiteX8" fmla="*/ 5833985 w 6449339"/>
              <a:gd name="connsiteY8" fmla="*/ 56188 h 5162247"/>
              <a:gd name="connsiteX9" fmla="*/ 6265131 w 6449339"/>
              <a:gd name="connsiteY9" fmla="*/ 6 h 5162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49339" h="5162247">
                <a:moveTo>
                  <a:pt x="6265131" y="6"/>
                </a:moveTo>
                <a:lnTo>
                  <a:pt x="6449339" y="12452"/>
                </a:lnTo>
                <a:lnTo>
                  <a:pt x="6449339" y="5162247"/>
                </a:lnTo>
                <a:lnTo>
                  <a:pt x="1587731" y="5162247"/>
                </a:lnTo>
                <a:lnTo>
                  <a:pt x="1579908" y="5154419"/>
                </a:lnTo>
                <a:cubicBezTo>
                  <a:pt x="484249" y="4057975"/>
                  <a:pt x="484249" y="4057975"/>
                  <a:pt x="484249" y="4057975"/>
                </a:cubicBezTo>
                <a:cubicBezTo>
                  <a:pt x="66510" y="3637928"/>
                  <a:pt x="-95918" y="3031737"/>
                  <a:pt x="55831" y="2459096"/>
                </a:cubicBezTo>
                <a:cubicBezTo>
                  <a:pt x="208668" y="1890524"/>
                  <a:pt x="655719" y="1443700"/>
                  <a:pt x="1225207" y="1291106"/>
                </a:cubicBezTo>
                <a:cubicBezTo>
                  <a:pt x="5833985" y="56188"/>
                  <a:pt x="5833985" y="56188"/>
                  <a:pt x="5833985" y="56188"/>
                </a:cubicBezTo>
                <a:cubicBezTo>
                  <a:pt x="5976357" y="18039"/>
                  <a:pt x="6121296" y="-357"/>
                  <a:pt x="6265131" y="6"/>
                </a:cubicBezTo>
                <a:close/>
              </a:path>
            </a:pathLst>
          </a:cu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3" name="PA-淘宝店chenying0907 18"/>
          <p:cNvSpPr txBox="1"/>
          <p:nvPr>
            <p:custDataLst>
              <p:tags r:id="rId1"/>
            </p:custDataLst>
          </p:nvPr>
        </p:nvSpPr>
        <p:spPr>
          <a:xfrm>
            <a:off x="5308678" y="2417659"/>
            <a:ext cx="3696146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Project Working</a:t>
            </a:r>
            <a:endParaRPr lang="en-US" altLang="zh-CN" sz="3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124710" y="3256915"/>
            <a:ext cx="1477010" cy="32321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PA-文本框 9"/>
          <p:cNvSpPr txBox="1"/>
          <p:nvPr>
            <p:custDataLst>
              <p:tags r:id="rId2"/>
            </p:custDataLst>
          </p:nvPr>
        </p:nvSpPr>
        <p:spPr>
          <a:xfrm>
            <a:off x="5296170" y="3173298"/>
            <a:ext cx="4845858" cy="49149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en-US" altLang="zh-CN" sz="2000" b="1" dirty="0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Step 1: Making a query (Write SMS)</a:t>
            </a:r>
            <a:endParaRPr lang="en-US" altLang="zh-CN" sz="2000" b="1" dirty="0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867535" y="3806190"/>
            <a:ext cx="1906270" cy="1704340"/>
            <a:chOff x="2941" y="5994"/>
            <a:chExt cx="3002" cy="2684"/>
          </a:xfrm>
        </p:grpSpPr>
        <p:pic>
          <p:nvPicPr>
            <p:cNvPr id="25" name="Picture 24" descr="759243_message_512x5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9" y="5994"/>
              <a:ext cx="2684" cy="2684"/>
            </a:xfrm>
            <a:prstGeom prst="rect">
              <a:avLst/>
            </a:prstGeom>
          </p:spPr>
        </p:pic>
        <p:sp>
          <p:nvSpPr>
            <p:cNvPr id="26" name="Text Box 25"/>
            <p:cNvSpPr txBox="1"/>
            <p:nvPr/>
          </p:nvSpPr>
          <p:spPr>
            <a:xfrm>
              <a:off x="2941" y="6859"/>
              <a:ext cx="2734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/>
                <a:t>Go</a:t>
              </a:r>
              <a:endParaRPr lang="en-US"/>
            </a:p>
            <a:p>
              <a:pPr algn="ctr"/>
              <a:r>
                <a:rPr lang="en-US"/>
                <a:t>Chlorophyll</a:t>
              </a:r>
              <a:endParaRPr lang="en-US"/>
            </a:p>
          </p:txBody>
        </p:sp>
      </p:grpSp>
      <p:pic>
        <p:nvPicPr>
          <p:cNvPr id="3" name="Picture 2" descr="18-188401_nokia-phone-png-images-transparent-nokia-130-dua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7535" y="1232535"/>
            <a:ext cx="2000250" cy="4648200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20000"/>
              </a:prstClr>
            </a:outerShdw>
          </a:effectLst>
        </p:spPr>
      </p:pic>
      <p:sp>
        <p:nvSpPr>
          <p:cNvPr id="2" name="Text Box 1"/>
          <p:cNvSpPr txBox="1"/>
          <p:nvPr/>
        </p:nvSpPr>
        <p:spPr>
          <a:xfrm>
            <a:off x="5356225" y="3796030"/>
            <a:ext cx="374078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i="1"/>
              <a:t>      </a:t>
            </a:r>
            <a:r>
              <a:rPr lang="en-US" b="1"/>
              <a:t>Go</a:t>
            </a:r>
            <a:r>
              <a:rPr lang="en-US" i="1"/>
              <a:t>  &lt;Type your search query&gt;     </a:t>
            </a:r>
            <a:endParaRPr lang="en-US"/>
          </a:p>
          <a:p>
            <a:endParaRPr lang="en-US"/>
          </a:p>
          <a:p>
            <a:r>
              <a:rPr lang="en-US"/>
              <a:t>      </a:t>
            </a:r>
            <a:r>
              <a:rPr lang="en-US" b="1"/>
              <a:t>Tweet</a:t>
            </a:r>
            <a:r>
              <a:rPr lang="en-US"/>
              <a:t> </a:t>
            </a:r>
            <a:r>
              <a:rPr lang="en-US" i="1"/>
              <a:t> &lt;Type your tweet&gt;</a:t>
            </a:r>
            <a:endParaRPr lang="en-US" i="1"/>
          </a:p>
          <a:p>
            <a:endParaRPr lang="en-US" i="1"/>
          </a:p>
          <a:p>
            <a:r>
              <a:rPr lang="en-US" i="1"/>
              <a:t>      </a:t>
            </a:r>
            <a:r>
              <a:rPr lang="en-US" b="1"/>
              <a:t>News</a:t>
            </a:r>
            <a:endParaRPr lang="en-US" i="1"/>
          </a:p>
          <a:p>
            <a:endParaRPr lang="en-US" i="1"/>
          </a:p>
        </p:txBody>
      </p:sp>
      <p:pic>
        <p:nvPicPr>
          <p:cNvPr id="6" name="Picture 5" descr="twitter-square-brands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79085" y="4355465"/>
            <a:ext cx="297815" cy="340360"/>
          </a:xfrm>
          <a:prstGeom prst="rect">
            <a:avLst/>
          </a:prstGeom>
        </p:spPr>
      </p:pic>
      <p:pic>
        <p:nvPicPr>
          <p:cNvPr id="7" name="Picture 6" descr="newspaper-solid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51780" y="4925060"/>
            <a:ext cx="352425" cy="313690"/>
          </a:xfrm>
          <a:prstGeom prst="rect">
            <a:avLst/>
          </a:prstGeom>
        </p:spPr>
      </p:pic>
      <p:pic>
        <p:nvPicPr>
          <p:cNvPr id="8" name="Picture 7" descr="search-solid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52415" y="3837305"/>
            <a:ext cx="295275" cy="29527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2326640" y="1802765"/>
            <a:ext cx="10623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</a:rPr>
              <a:t>SMS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2332355" y="3244850"/>
            <a:ext cx="10623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</a:rPr>
              <a:t>SEND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2181225" y="2283460"/>
            <a:ext cx="13277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Go Chlorophyll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99352 L -0.000312 0.517407 " pathEditMode="relative" rAng="0" ptsTypes="">
                                      <p:cBhvr>
                                        <p:cTn id="24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24" grpId="0"/>
      <p:bldP spid="22" grpId="0"/>
      <p:bldP spid="2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46712" y="0"/>
            <a:ext cx="784528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3146425" y="3842385"/>
            <a:ext cx="2159000" cy="8299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sz="2400" b="1"/>
              <a:t>Go Chlorophyll</a:t>
            </a:r>
            <a:endParaRPr lang="en-US" sz="2400" b="1"/>
          </a:p>
        </p:txBody>
      </p:sp>
      <p:sp>
        <p:nvSpPr>
          <p:cNvPr id="12" name="Google Shape;86;p19"/>
          <p:cNvSpPr txBox="1"/>
          <p:nvPr/>
        </p:nvSpPr>
        <p:spPr>
          <a:xfrm>
            <a:off x="7103110" y="1644015"/>
            <a:ext cx="4858385" cy="310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bg1">
                    <a:lumMod val="50000"/>
                  </a:schemeClr>
                </a:solidFill>
                <a:latin typeface="Yu Gothic" panose="020B0400000000000000" charset="-128"/>
                <a:ea typeface="Yu Gothic" panose="020B0400000000000000" charset="-128"/>
                <a:cs typeface="Arial" panose="020B0604020202020204" pitchFamily="34" charset="0"/>
                <a:sym typeface="Arial" panose="020B0604020202020204" pitchFamily="34" charset="0"/>
              </a:rPr>
              <a:t>AT COMMANDS</a:t>
            </a:r>
            <a:endParaRPr lang="en-US" sz="2400" b="0" i="0" u="none" strike="noStrike" cap="none">
              <a:solidFill>
                <a:schemeClr val="bg1">
                  <a:lumMod val="50000"/>
                </a:schemeClr>
              </a:solidFill>
              <a:latin typeface="Yu Gothic" panose="020B0400000000000000" charset="-128"/>
              <a:ea typeface="Yu Gothic" panose="020B0400000000000000" charset="-128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chemeClr val="bg1">
                  <a:lumMod val="50000"/>
                </a:schemeClr>
              </a:solidFill>
              <a:latin typeface="Yu Gothic" panose="020B0400000000000000" charset="-128"/>
              <a:ea typeface="Yu Gothic" panose="020B0400000000000000" charset="-128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0" u="none" strike="noStrike" cap="none">
                <a:solidFill>
                  <a:schemeClr val="bg1">
                    <a:lumMod val="50000"/>
                  </a:schemeClr>
                </a:solidFill>
                <a:latin typeface="Yu Gothic" panose="020B0400000000000000" charset="-128"/>
                <a:ea typeface="Yu Gothic" panose="020B0400000000000000" charset="-128"/>
                <a:cs typeface="Arial" panose="020B0604020202020204" pitchFamily="34" charset="0"/>
                <a:sym typeface="Arial" panose="020B0604020202020204" pitchFamily="34" charset="0"/>
              </a:rPr>
              <a:t>Setting SIM900A in SMS mode:</a:t>
            </a:r>
            <a:r>
              <a:rPr lang="en-US" sz="1600" b="1" i="0" u="none" strike="noStrike" cap="none">
                <a:solidFill>
                  <a:schemeClr val="bg1">
                    <a:lumMod val="50000"/>
                  </a:schemeClr>
                </a:solidFill>
                <a:latin typeface="Yu Gothic" panose="020B0400000000000000" charset="-128"/>
                <a:ea typeface="Yu Gothic" panose="020B0400000000000000" charset="-128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b="1" i="0" u="none" strike="noStrike" cap="none">
                <a:solidFill>
                  <a:schemeClr val="bg1">
                    <a:lumMod val="50000"/>
                  </a:schemeClr>
                </a:solidFill>
                <a:latin typeface="Yu Gothic" panose="020B0400000000000000" charset="-128"/>
                <a:ea typeface="Yu Gothic" panose="020B0400000000000000" charset="-128"/>
                <a:cs typeface="Arial" panose="020B0604020202020204" pitchFamily="34" charset="0"/>
                <a:sym typeface="Arial" panose="020B0604020202020204" pitchFamily="34" charset="0"/>
              </a:rPr>
              <a:t>AT+CMGF=1</a:t>
            </a:r>
            <a:endParaRPr lang="en-US" b="1" i="0" u="none" strike="noStrike" cap="none">
              <a:solidFill>
                <a:schemeClr val="bg1">
                  <a:lumMod val="50000"/>
                </a:schemeClr>
              </a:solidFill>
              <a:latin typeface="Yu Gothic" panose="020B0400000000000000" charset="-128"/>
              <a:ea typeface="Yu Gothic" panose="020B0400000000000000" charset="-128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0" u="none" strike="noStrike" cap="none">
                <a:solidFill>
                  <a:schemeClr val="bg1">
                    <a:lumMod val="50000"/>
                  </a:schemeClr>
                </a:solidFill>
                <a:latin typeface="Yu Gothic" panose="020B0400000000000000" charset="-128"/>
                <a:ea typeface="Yu Gothic" panose="020B0400000000000000" charset="-128"/>
                <a:cs typeface="Arial" panose="020B0604020202020204" pitchFamily="34" charset="0"/>
                <a:sym typeface="Arial" panose="020B0604020202020204" pitchFamily="34" charset="0"/>
              </a:rPr>
              <a:t>Ready for sending:</a:t>
            </a:r>
            <a:r>
              <a:rPr lang="en-US" sz="1600" b="1" i="0" u="none" strike="noStrike" cap="none">
                <a:solidFill>
                  <a:schemeClr val="bg1">
                    <a:lumMod val="50000"/>
                  </a:schemeClr>
                </a:solidFill>
                <a:latin typeface="Yu Gothic" panose="020B0400000000000000" charset="-128"/>
                <a:ea typeface="Yu Gothic" panose="020B0400000000000000" charset="-128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b="1" i="0" u="none" strike="noStrike" cap="none">
                <a:solidFill>
                  <a:schemeClr val="bg1">
                    <a:lumMod val="50000"/>
                  </a:schemeClr>
                </a:solidFill>
                <a:latin typeface="Yu Gothic" panose="020B0400000000000000" charset="-128"/>
                <a:ea typeface="Yu Gothic" panose="020B0400000000000000" charset="-128"/>
                <a:cs typeface="Arial" panose="020B0604020202020204" pitchFamily="34" charset="0"/>
                <a:sym typeface="Arial" panose="020B0604020202020204" pitchFamily="34" charset="0"/>
              </a:rPr>
              <a:t>AT + CMGS = "+91 PHONE” </a:t>
            </a:r>
            <a:r>
              <a:rPr lang="en-US" b="1" i="1" u="none" strike="noStrike" cap="none">
                <a:solidFill>
                  <a:schemeClr val="bg1">
                    <a:lumMod val="50000"/>
                  </a:schemeClr>
                </a:solidFill>
                <a:latin typeface="Yu Gothic" panose="020B0400000000000000" charset="-128"/>
                <a:ea typeface="Yu Gothic" panose="020B0400000000000000" charset="-128"/>
                <a:cs typeface="Arial" panose="020B0604020202020204" pitchFamily="34" charset="0"/>
                <a:sym typeface="Arial" panose="020B0604020202020204" pitchFamily="34" charset="0"/>
              </a:rPr>
              <a:t>MESSAGE</a:t>
            </a:r>
            <a:endParaRPr lang="en-US" b="1" i="1" u="none" strike="noStrike" cap="none">
              <a:solidFill>
                <a:schemeClr val="bg1">
                  <a:lumMod val="50000"/>
                </a:schemeClr>
              </a:solidFill>
              <a:latin typeface="Yu Gothic" panose="020B0400000000000000" charset="-128"/>
              <a:ea typeface="Yu Gothic" panose="020B0400000000000000" charset="-128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0" u="none" strike="noStrike" cap="none">
                <a:solidFill>
                  <a:schemeClr val="bg1">
                    <a:lumMod val="50000"/>
                  </a:schemeClr>
                </a:solidFill>
                <a:latin typeface="Yu Gothic" panose="020B0400000000000000" charset="-128"/>
                <a:ea typeface="Yu Gothic" panose="020B0400000000000000" charset="-128"/>
                <a:cs typeface="Arial" panose="020B0604020202020204" pitchFamily="34" charset="0"/>
                <a:sym typeface="Arial" panose="020B0604020202020204" pitchFamily="34" charset="0"/>
              </a:rPr>
              <a:t>Terminating  message:</a:t>
            </a:r>
            <a:r>
              <a:rPr lang="en-US" i="0" u="none" strike="noStrike" cap="none">
                <a:solidFill>
                  <a:schemeClr val="bg1">
                    <a:lumMod val="50000"/>
                  </a:schemeClr>
                </a:solidFill>
                <a:latin typeface="Yu Gothic" panose="020B0400000000000000" charset="-128"/>
                <a:ea typeface="Yu Gothic" panose="020B0400000000000000" charset="-128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b="1" i="0" u="none" strike="noStrike" cap="none">
                <a:solidFill>
                  <a:schemeClr val="bg1">
                    <a:lumMod val="50000"/>
                  </a:schemeClr>
                </a:solidFill>
                <a:latin typeface="Yu Gothic" panose="020B0400000000000000" charset="-128"/>
                <a:ea typeface="Yu Gothic" panose="020B0400000000000000" charset="-128"/>
                <a:cs typeface="Arial" panose="020B0604020202020204" pitchFamily="34" charset="0"/>
                <a:sym typeface="Arial" panose="020B0604020202020204" pitchFamily="34" charset="0"/>
              </a:rPr>
              <a:t>CTRL+Z</a:t>
            </a:r>
            <a:endParaRPr lang="en-US" b="1" i="0" u="none" strike="noStrike" cap="none">
              <a:solidFill>
                <a:schemeClr val="bg1">
                  <a:lumMod val="50000"/>
                </a:schemeClr>
              </a:solidFill>
              <a:latin typeface="Yu Gothic" panose="020B0400000000000000" charset="-128"/>
              <a:ea typeface="Yu Gothic" panose="020B0400000000000000" charset="-128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b="1" i="0" u="none" strike="noStrike" cap="none">
              <a:solidFill>
                <a:schemeClr val="bg1">
                  <a:lumMod val="50000"/>
                </a:schemeClr>
              </a:solidFill>
              <a:latin typeface="Yu Gothic" panose="020B0400000000000000" charset="-128"/>
              <a:ea typeface="Yu Gothic" panose="020B0400000000000000" charset="-128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0" u="none" strike="noStrike" cap="none">
                <a:solidFill>
                  <a:schemeClr val="bg1">
                    <a:lumMod val="50000"/>
                  </a:schemeClr>
                </a:solidFill>
                <a:latin typeface="Yu Gothic" panose="020B0400000000000000" charset="-128"/>
                <a:ea typeface="Yu Gothic" panose="020B0400000000000000" charset="-128"/>
                <a:cs typeface="Arial" panose="020B0604020202020204" pitchFamily="34" charset="0"/>
                <a:sym typeface="Arial" panose="020B0604020202020204" pitchFamily="34" charset="0"/>
              </a:rPr>
              <a:t>Ready for Receiving SMS:</a:t>
            </a:r>
            <a:r>
              <a:rPr lang="en-US" b="1" i="0" u="none" strike="noStrike" cap="none">
                <a:solidFill>
                  <a:schemeClr val="bg1">
                    <a:lumMod val="50000"/>
                  </a:schemeClr>
                </a:solidFill>
                <a:latin typeface="Yu Gothic" panose="020B0400000000000000" charset="-128"/>
                <a:ea typeface="Yu Gothic" panose="020B0400000000000000" charset="-128"/>
                <a:cs typeface="Arial" panose="020B0604020202020204" pitchFamily="34" charset="0"/>
                <a:sym typeface="Arial" panose="020B0604020202020204" pitchFamily="34" charset="0"/>
              </a:rPr>
              <a:t> AT+CNMI=2,2,0,0,0</a:t>
            </a:r>
            <a:endParaRPr lang="en-US" b="1" i="0" u="none" strike="noStrike" cap="none">
              <a:solidFill>
                <a:schemeClr val="bg1">
                  <a:lumMod val="50000"/>
                </a:schemeClr>
              </a:solidFill>
              <a:latin typeface="Yu Gothic" panose="020B0400000000000000" charset="-128"/>
              <a:ea typeface="Yu Gothic" panose="020B0400000000000000" charset="-128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b="1" i="0" u="none" strike="noStrike" cap="none">
              <a:solidFill>
                <a:schemeClr val="bg1">
                  <a:lumMod val="50000"/>
                </a:schemeClr>
              </a:solidFill>
              <a:latin typeface="Yu Gothic" panose="020B0400000000000000" charset="-128"/>
              <a:ea typeface="Yu Gothic" panose="020B0400000000000000" charset="-128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i="0" u="none" strike="noStrike" cap="none">
              <a:solidFill>
                <a:schemeClr val="bg1">
                  <a:lumMod val="50000"/>
                </a:schemeClr>
              </a:solidFill>
              <a:latin typeface="Yu Gothic" panose="020B0400000000000000" charset="-128"/>
              <a:ea typeface="Yu Gothic" panose="020B0400000000000000" charset="-128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0" u="none" strike="noStrike" cap="none">
                <a:solidFill>
                  <a:schemeClr val="bg1">
                    <a:lumMod val="50000"/>
                  </a:schemeClr>
                </a:solidFill>
                <a:latin typeface="Yu Gothic" panose="020B0400000000000000" charset="-128"/>
                <a:ea typeface="Yu Gothic" panose="020B0400000000000000" charset="-128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endParaRPr lang="en-US" sz="1600" i="0" u="none" strike="noStrike" cap="none">
              <a:solidFill>
                <a:schemeClr val="bg1">
                  <a:lumMod val="50000"/>
                </a:schemeClr>
              </a:solidFill>
              <a:latin typeface="Yu Gothic" panose="020B0400000000000000" charset="-128"/>
              <a:ea typeface="Yu Gothic" panose="020B040000000000000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1" name="Picture 10" descr="Gsm_Modem_SIM900A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595" y="0"/>
            <a:ext cx="7635240" cy="763524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2352675" y="-2179955"/>
            <a:ext cx="1906270" cy="1704340"/>
            <a:chOff x="2941" y="5994"/>
            <a:chExt cx="3002" cy="2684"/>
          </a:xfrm>
        </p:grpSpPr>
        <p:pic>
          <p:nvPicPr>
            <p:cNvPr id="25" name="Picture 24" descr="759243_message_512x5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59" y="5994"/>
              <a:ext cx="2684" cy="2684"/>
            </a:xfrm>
            <a:prstGeom prst="rect">
              <a:avLst/>
            </a:prstGeom>
          </p:spPr>
        </p:pic>
        <p:sp>
          <p:nvSpPr>
            <p:cNvPr id="26" name="Text Box 25"/>
            <p:cNvSpPr txBox="1"/>
            <p:nvPr/>
          </p:nvSpPr>
          <p:spPr>
            <a:xfrm>
              <a:off x="2941" y="6859"/>
              <a:ext cx="2734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/>
                <a:t>Go</a:t>
              </a:r>
              <a:endParaRPr lang="en-US"/>
            </a:p>
            <a:p>
              <a:pPr algn="ctr"/>
              <a:r>
                <a:rPr lang="en-US"/>
                <a:t>Chlorophyll</a:t>
              </a:r>
              <a:endParaRPr lang="en-US"/>
            </a:p>
          </p:txBody>
        </p:sp>
      </p:grpSp>
      <p:sp>
        <p:nvSpPr>
          <p:cNvPr id="24" name="PA-文本框 9"/>
          <p:cNvSpPr txBox="1"/>
          <p:nvPr>
            <p:custDataLst>
              <p:tags r:id="rId3"/>
            </p:custDataLst>
          </p:nvPr>
        </p:nvSpPr>
        <p:spPr>
          <a:xfrm>
            <a:off x="7201805" y="346913"/>
            <a:ext cx="4845858" cy="121094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 algn="r"/>
            <a:r>
              <a:rPr lang="en-US" altLang="zh-CN" sz="2800" b="1" dirty="0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Step 2: Sending and Receiving of  SMS</a:t>
            </a:r>
            <a:endParaRPr lang="en-US" altLang="zh-CN" sz="2800" b="1" dirty="0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3" name="Picture 2" descr="atmega328p-pu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7255" y="4599305"/>
            <a:ext cx="3665855" cy="2161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99444 L -0.000365 0.693981 " pathEditMode="relative" rAng="0" ptsTypes="">
                                      <p:cBhvr>
                                        <p:cTn id="15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937 0.590926 " pathEditMode="relative" ptsTypes="">
                                      <p:cBhvr>
                                        <p:cTn id="19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2" grpId="0"/>
      <p:bldP spid="14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385219_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3384550" y="2019935"/>
            <a:ext cx="5426710" cy="3656330"/>
          </a:xfrm>
          <a:prstGeom prst="rect">
            <a:avLst/>
          </a:prstGeom>
        </p:spPr>
      </p:pic>
      <p:sp>
        <p:nvSpPr>
          <p:cNvPr id="3" name="Oval 24"/>
          <p:cNvSpPr/>
          <p:nvPr/>
        </p:nvSpPr>
        <p:spPr>
          <a:xfrm>
            <a:off x="7572964" y="3366318"/>
            <a:ext cx="705167" cy="705171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Oval 25"/>
          <p:cNvSpPr/>
          <p:nvPr/>
        </p:nvSpPr>
        <p:spPr>
          <a:xfrm>
            <a:off x="7572962" y="1944712"/>
            <a:ext cx="705167" cy="705171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Oval 26"/>
          <p:cNvSpPr/>
          <p:nvPr/>
        </p:nvSpPr>
        <p:spPr>
          <a:xfrm>
            <a:off x="7572960" y="4769636"/>
            <a:ext cx="705167" cy="705171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Oval 45"/>
          <p:cNvSpPr/>
          <p:nvPr/>
        </p:nvSpPr>
        <p:spPr>
          <a:xfrm>
            <a:off x="3758970" y="3368105"/>
            <a:ext cx="705167" cy="705171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3" name="Oval 46"/>
          <p:cNvSpPr/>
          <p:nvPr/>
        </p:nvSpPr>
        <p:spPr>
          <a:xfrm>
            <a:off x="3758968" y="1946499"/>
            <a:ext cx="705167" cy="705171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4" name="Oval 47"/>
          <p:cNvSpPr/>
          <p:nvPr/>
        </p:nvSpPr>
        <p:spPr>
          <a:xfrm>
            <a:off x="3758966" y="4771423"/>
            <a:ext cx="705167" cy="705171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3" name="Rectangle 30"/>
          <p:cNvSpPr/>
          <p:nvPr/>
        </p:nvSpPr>
        <p:spPr>
          <a:xfrm>
            <a:off x="2091690" y="2181860"/>
            <a:ext cx="1368425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Search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5" name="Rectangle 30"/>
          <p:cNvSpPr/>
          <p:nvPr/>
        </p:nvSpPr>
        <p:spPr>
          <a:xfrm>
            <a:off x="2367871" y="3603863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Sports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7" name="Rectangle 30"/>
          <p:cNvSpPr/>
          <p:nvPr/>
        </p:nvSpPr>
        <p:spPr>
          <a:xfrm>
            <a:off x="1444625" y="5010150"/>
            <a:ext cx="201549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Voice assistance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9" name="Rectangle 30"/>
          <p:cNvSpPr/>
          <p:nvPr/>
        </p:nvSpPr>
        <p:spPr>
          <a:xfrm>
            <a:off x="8697177" y="2182060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News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1" name="Rectangle 30"/>
          <p:cNvSpPr/>
          <p:nvPr/>
        </p:nvSpPr>
        <p:spPr>
          <a:xfrm>
            <a:off x="8697177" y="3603863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</a:t>
            </a:r>
            <a:r>
              <a:rPr lang="en-US" altLang="zh-CN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witter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3" name="Rectangle 30"/>
          <p:cNvSpPr/>
          <p:nvPr/>
        </p:nvSpPr>
        <p:spPr>
          <a:xfrm>
            <a:off x="8697177" y="5010291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Weather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0" y="2"/>
            <a:ext cx="12192000" cy="6857998"/>
            <a:chOff x="0" y="2"/>
            <a:chExt cx="12192000" cy="6857998"/>
          </a:xfrm>
        </p:grpSpPr>
        <p:sp>
          <p:nvSpPr>
            <p:cNvPr id="54" name="Freeform: Shape 6"/>
            <p:cNvSpPr/>
            <p:nvPr/>
          </p:nvSpPr>
          <p:spPr>
            <a:xfrm>
              <a:off x="723087" y="6503525"/>
              <a:ext cx="10745825" cy="354475"/>
            </a:xfrm>
            <a:custGeom>
              <a:avLst/>
              <a:gdLst>
                <a:gd name="connsiteX0" fmla="*/ 550981 w 2344943"/>
                <a:gd name="connsiteY0" fmla="*/ 0 h 407428"/>
                <a:gd name="connsiteX1" fmla="*/ 940996 w 2344943"/>
                <a:gd name="connsiteY1" fmla="*/ 0 h 407428"/>
                <a:gd name="connsiteX2" fmla="*/ 1403945 w 2344943"/>
                <a:gd name="connsiteY2" fmla="*/ 0 h 407428"/>
                <a:gd name="connsiteX3" fmla="*/ 1793961 w 2344943"/>
                <a:gd name="connsiteY3" fmla="*/ 0 h 407428"/>
                <a:gd name="connsiteX4" fmla="*/ 2288061 w 2344943"/>
                <a:gd name="connsiteY4" fmla="*/ 355358 h 407428"/>
                <a:gd name="connsiteX5" fmla="*/ 2344943 w 2344943"/>
                <a:gd name="connsiteY5" fmla="*/ 407428 h 407428"/>
                <a:gd name="connsiteX6" fmla="*/ 0 w 2344943"/>
                <a:gd name="connsiteY6" fmla="*/ 407428 h 407428"/>
                <a:gd name="connsiteX7" fmla="*/ 56882 w 2344943"/>
                <a:gd name="connsiteY7" fmla="*/ 355358 h 407428"/>
                <a:gd name="connsiteX8" fmla="*/ 550981 w 2344943"/>
                <a:gd name="connsiteY8" fmla="*/ 0 h 407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4943" h="407428">
                  <a:moveTo>
                    <a:pt x="550981" y="0"/>
                  </a:moveTo>
                  <a:lnTo>
                    <a:pt x="940996" y="0"/>
                  </a:lnTo>
                  <a:lnTo>
                    <a:pt x="1403945" y="0"/>
                  </a:lnTo>
                  <a:lnTo>
                    <a:pt x="1793961" y="0"/>
                  </a:lnTo>
                  <a:cubicBezTo>
                    <a:pt x="2111814" y="387"/>
                    <a:pt x="2144200" y="198956"/>
                    <a:pt x="2288061" y="355358"/>
                  </a:cubicBezTo>
                  <a:lnTo>
                    <a:pt x="2344943" y="407428"/>
                  </a:lnTo>
                  <a:lnTo>
                    <a:pt x="0" y="407428"/>
                  </a:lnTo>
                  <a:lnTo>
                    <a:pt x="56882" y="355358"/>
                  </a:lnTo>
                  <a:cubicBezTo>
                    <a:pt x="200743" y="198956"/>
                    <a:pt x="233129" y="387"/>
                    <a:pt x="550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5" name="TextBox 7"/>
            <p:cNvSpPr txBox="1"/>
            <p:nvPr/>
          </p:nvSpPr>
          <p:spPr>
            <a:xfrm>
              <a:off x="2486661" y="522875"/>
              <a:ext cx="7218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sym typeface="Arial" panose="020B0604020202020204" pitchFamily="34" charset="0"/>
                </a:rPr>
                <a:t>Raspberry Pi: Query Reception and APIs</a:t>
              </a:r>
              <a:endParaRPr lang="en-US" altLang="zh-CN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6" name="Freeform: Shape 1"/>
            <p:cNvSpPr/>
            <p:nvPr/>
          </p:nvSpPr>
          <p:spPr>
            <a:xfrm>
              <a:off x="0" y="2"/>
              <a:ext cx="12192000" cy="257576"/>
            </a:xfrm>
            <a:custGeom>
              <a:avLst/>
              <a:gdLst>
                <a:gd name="connsiteX0" fmla="*/ 0 w 12192000"/>
                <a:gd name="connsiteY0" fmla="*/ 0 h 5586689"/>
                <a:gd name="connsiteX1" fmla="*/ 12192000 w 12192000"/>
                <a:gd name="connsiteY1" fmla="*/ 0 h 5586689"/>
                <a:gd name="connsiteX2" fmla="*/ 12192000 w 12192000"/>
                <a:gd name="connsiteY2" fmla="*/ 4454813 h 5586689"/>
                <a:gd name="connsiteX3" fmla="*/ 11960026 w 12192000"/>
                <a:gd name="connsiteY3" fmla="*/ 4545333 h 5586689"/>
                <a:gd name="connsiteX4" fmla="*/ 6096000 w 12192000"/>
                <a:gd name="connsiteY4" fmla="*/ 5586689 h 5586689"/>
                <a:gd name="connsiteX5" fmla="*/ 231975 w 12192000"/>
                <a:gd name="connsiteY5" fmla="*/ 4545333 h 5586689"/>
                <a:gd name="connsiteX6" fmla="*/ 0 w 12192000"/>
                <a:gd name="connsiteY6" fmla="*/ 4454813 h 558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5586689">
                  <a:moveTo>
                    <a:pt x="0" y="0"/>
                  </a:moveTo>
                  <a:lnTo>
                    <a:pt x="12192000" y="0"/>
                  </a:lnTo>
                  <a:lnTo>
                    <a:pt x="12192000" y="4454813"/>
                  </a:lnTo>
                  <a:lnTo>
                    <a:pt x="11960026" y="4545333"/>
                  </a:lnTo>
                  <a:cubicBezTo>
                    <a:pt x="10164544" y="5215096"/>
                    <a:pt x="8181164" y="5586689"/>
                    <a:pt x="6096000" y="5586689"/>
                  </a:cubicBezTo>
                  <a:cubicBezTo>
                    <a:pt x="4010836" y="5586689"/>
                    <a:pt x="2027456" y="5215096"/>
                    <a:pt x="231975" y="4545333"/>
                  </a:cubicBezTo>
                  <a:lnTo>
                    <a:pt x="0" y="445481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927100" dist="254000" dir="5400000" sx="95000" sy="95000" algn="t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42" name="Text Box 41"/>
          <p:cNvSpPr txBox="1"/>
          <p:nvPr/>
        </p:nvSpPr>
        <p:spPr>
          <a:xfrm>
            <a:off x="5018405" y="-1075690"/>
            <a:ext cx="2159000" cy="8299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sz="2400" b="1"/>
              <a:t>Go Chlorophyll</a:t>
            </a:r>
            <a:endParaRPr lang="en-US" sz="2400" b="1"/>
          </a:p>
        </p:txBody>
      </p:sp>
      <p:pic>
        <p:nvPicPr>
          <p:cNvPr id="43" name="Picture 42" descr="search-solid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63670" y="2151380"/>
            <a:ext cx="295275" cy="295275"/>
          </a:xfrm>
          <a:prstGeom prst="rect">
            <a:avLst/>
          </a:prstGeom>
        </p:spPr>
      </p:pic>
      <p:pic>
        <p:nvPicPr>
          <p:cNvPr id="44" name="Picture 43" descr="newspaper-solid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9540" y="2132965"/>
            <a:ext cx="352425" cy="313690"/>
          </a:xfrm>
          <a:prstGeom prst="rect">
            <a:avLst/>
          </a:prstGeom>
        </p:spPr>
      </p:pic>
      <p:pic>
        <p:nvPicPr>
          <p:cNvPr id="45" name="Picture 44" descr="twitter-square-brands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76845" y="3550920"/>
            <a:ext cx="297815" cy="340360"/>
          </a:xfrm>
          <a:prstGeom prst="rect">
            <a:avLst/>
          </a:prstGeom>
        </p:spPr>
      </p:pic>
      <p:pic>
        <p:nvPicPr>
          <p:cNvPr id="46" name="Picture 45" descr="futbol-solid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15410" y="3522345"/>
            <a:ext cx="393065" cy="393065"/>
          </a:xfrm>
          <a:prstGeom prst="rect">
            <a:avLst/>
          </a:prstGeom>
        </p:spPr>
      </p:pic>
      <p:pic>
        <p:nvPicPr>
          <p:cNvPr id="47" name="Picture 46" descr="microphone-alt-solid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73195" y="4972050"/>
            <a:ext cx="278130" cy="304165"/>
          </a:xfrm>
          <a:prstGeom prst="rect">
            <a:avLst/>
          </a:prstGeom>
        </p:spPr>
      </p:pic>
      <p:pic>
        <p:nvPicPr>
          <p:cNvPr id="48" name="Picture 47" descr="cloud-solid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28585" y="4961255"/>
            <a:ext cx="393065" cy="314960"/>
          </a:xfrm>
          <a:prstGeom prst="rect">
            <a:avLst/>
          </a:prstGeom>
        </p:spPr>
      </p:pic>
      <p:pic>
        <p:nvPicPr>
          <p:cNvPr id="49" name="Picture 48" descr="logo-globe-png-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9560" y="1905635"/>
            <a:ext cx="766445" cy="786765"/>
          </a:xfrm>
          <a:prstGeom prst="rect">
            <a:avLst/>
          </a:prstGeom>
        </p:spPr>
      </p:pic>
      <p:sp>
        <p:nvSpPr>
          <p:cNvPr id="50" name="Left-Right Arrow 49"/>
          <p:cNvSpPr/>
          <p:nvPr/>
        </p:nvSpPr>
        <p:spPr>
          <a:xfrm>
            <a:off x="1257935" y="2180590"/>
            <a:ext cx="1282065" cy="33464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1" name="Rectangle 30"/>
          <p:cNvSpPr/>
          <p:nvPr/>
        </p:nvSpPr>
        <p:spPr>
          <a:xfrm>
            <a:off x="-335280" y="2106295"/>
            <a:ext cx="1541145" cy="337185"/>
          </a:xfrm>
          <a:prstGeom prst="rect">
            <a:avLst/>
          </a:prstGeom>
        </p:spPr>
        <p:txBody>
          <a:bodyPr wrap="square">
            <a:spAutoFit/>
          </a:bodyPr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Internet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2" name="Rectangle 30"/>
          <p:cNvSpPr/>
          <p:nvPr/>
        </p:nvSpPr>
        <p:spPr>
          <a:xfrm>
            <a:off x="826770" y="2185670"/>
            <a:ext cx="1541145" cy="337185"/>
          </a:xfrm>
          <a:prstGeom prst="rect">
            <a:avLst/>
          </a:prstGeom>
        </p:spPr>
        <p:txBody>
          <a:bodyPr wrap="square">
            <a:spAutoFit/>
          </a:bodyPr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API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465580" y="1755140"/>
            <a:ext cx="8477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000" b="1"/>
              <a:t>Request</a:t>
            </a:r>
            <a:endParaRPr lang="en-US" sz="1000"/>
          </a:p>
          <a:p>
            <a:pPr algn="ctr"/>
            <a:r>
              <a:rPr lang="en-US" sz="1000" i="1"/>
              <a:t>Chrolophyll</a:t>
            </a:r>
            <a:endParaRPr lang="en-US" sz="1000" i="1"/>
          </a:p>
        </p:txBody>
      </p:sp>
      <p:sp>
        <p:nvSpPr>
          <p:cNvPr id="6" name="Text Box 5"/>
          <p:cNvSpPr txBox="1"/>
          <p:nvPr/>
        </p:nvSpPr>
        <p:spPr>
          <a:xfrm>
            <a:off x="1478280" y="2539365"/>
            <a:ext cx="84772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000" b="1"/>
              <a:t>Response</a:t>
            </a:r>
            <a:endParaRPr lang="en-US" sz="1000" i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005000 L 0.000833 0.650000 " pathEditMode="relative" rAng="0" ptsTypes="">
                                      <p:cBhvr>
                                        <p:cTn id="6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5" grpId="0"/>
      <p:bldP spid="67" grpId="0"/>
      <p:bldP spid="69" grpId="0"/>
      <p:bldP spid="71" grpId="0"/>
      <p:bldP spid="73" grpId="0"/>
      <p:bldP spid="42" grpId="0" bldLvl="0" animBg="1"/>
      <p:bldP spid="50" grpId="0" bldLvl="0" animBg="1"/>
      <p:bldP spid="50" grpId="1" animBg="1"/>
      <p:bldP spid="51" grpId="0"/>
      <p:bldP spid="51" grpId="1"/>
      <p:bldP spid="52" grpId="0"/>
      <p:bldP spid="52" grpId="1"/>
      <p:bldP spid="6" grpId="0"/>
      <p:bldP spid="2" grpId="0"/>
      <p:bldP spid="6" grpId="1"/>
      <p:bldP spid="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31" name="Straight Connector 47"/>
          <p:cNvCxnSpPr/>
          <p:nvPr/>
        </p:nvCxnSpPr>
        <p:spPr>
          <a:xfrm flipV="1">
            <a:off x="7701915" y="1888490"/>
            <a:ext cx="1745615" cy="95758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45"/>
          <p:cNvCxnSpPr/>
          <p:nvPr/>
        </p:nvCxnSpPr>
        <p:spPr>
          <a:xfrm>
            <a:off x="2428885" y="2834296"/>
            <a:ext cx="2328504" cy="1843153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46"/>
          <p:cNvCxnSpPr/>
          <p:nvPr/>
        </p:nvCxnSpPr>
        <p:spPr>
          <a:xfrm flipV="1">
            <a:off x="4944028" y="3075510"/>
            <a:ext cx="2552588" cy="1601939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47"/>
          <p:cNvCxnSpPr/>
          <p:nvPr/>
        </p:nvCxnSpPr>
        <p:spPr>
          <a:xfrm>
            <a:off x="7583628" y="3075510"/>
            <a:ext cx="2147814" cy="1938677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8"/>
          <p:cNvSpPr/>
          <p:nvPr/>
        </p:nvSpPr>
        <p:spPr>
          <a:xfrm>
            <a:off x="3462997" y="3210859"/>
            <a:ext cx="2627545" cy="262754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Oval 49"/>
          <p:cNvSpPr/>
          <p:nvPr/>
        </p:nvSpPr>
        <p:spPr>
          <a:xfrm>
            <a:off x="4772344" y="2810809"/>
            <a:ext cx="984984" cy="984984"/>
          </a:xfrm>
          <a:prstGeom prst="ellipse">
            <a:avLst/>
          </a:prstGeom>
          <a:solidFill>
            <a:schemeClr val="accent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Oval 50"/>
          <p:cNvSpPr/>
          <p:nvPr/>
        </p:nvSpPr>
        <p:spPr>
          <a:xfrm>
            <a:off x="1432886" y="1947253"/>
            <a:ext cx="1748941" cy="1748942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Oval 51"/>
          <p:cNvSpPr/>
          <p:nvPr/>
        </p:nvSpPr>
        <p:spPr>
          <a:xfrm>
            <a:off x="6359139" y="1929743"/>
            <a:ext cx="2244782" cy="2244782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Oval 52"/>
          <p:cNvSpPr/>
          <p:nvPr/>
        </p:nvSpPr>
        <p:spPr>
          <a:xfrm>
            <a:off x="8790560" y="4028941"/>
            <a:ext cx="1935759" cy="1935759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Oval 53"/>
          <p:cNvSpPr/>
          <p:nvPr/>
        </p:nvSpPr>
        <p:spPr>
          <a:xfrm>
            <a:off x="7915609" y="1907985"/>
            <a:ext cx="912466" cy="912466"/>
          </a:xfrm>
          <a:prstGeom prst="ellipse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Oval 54"/>
          <p:cNvSpPr/>
          <p:nvPr/>
        </p:nvSpPr>
        <p:spPr>
          <a:xfrm>
            <a:off x="10096240" y="4008860"/>
            <a:ext cx="842134" cy="842134"/>
          </a:xfrm>
          <a:prstGeom prst="ellipse">
            <a:avLst/>
          </a:prstGeom>
          <a:solidFill>
            <a:schemeClr val="accent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Oval 72"/>
          <p:cNvSpPr/>
          <p:nvPr/>
        </p:nvSpPr>
        <p:spPr>
          <a:xfrm>
            <a:off x="1461598" y="1615114"/>
            <a:ext cx="806704" cy="806704"/>
          </a:xfrm>
          <a:prstGeom prst="ellipse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TextBox 73"/>
          <p:cNvSpPr txBox="1"/>
          <p:nvPr/>
        </p:nvSpPr>
        <p:spPr>
          <a:xfrm>
            <a:off x="1615840" y="2484374"/>
            <a:ext cx="138303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Client Device</a:t>
            </a:r>
            <a:endParaRPr lang="en-US" sz="1400" b="1" spc="5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TextBox 74"/>
          <p:cNvSpPr txBox="1"/>
          <p:nvPr/>
        </p:nvSpPr>
        <p:spPr>
          <a:xfrm>
            <a:off x="3710605" y="3761553"/>
            <a:ext cx="21323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tx2"/>
                </a:solidFill>
                <a:latin typeface="Questrial" panose="020B0606030504020204" pitchFamily="34" charset="0"/>
                <a:ea typeface="Questrial" panose="020B0606030504020204" pitchFamily="34" charset="0"/>
                <a:cs typeface="Questrial" panose="020B0606030504020204" pitchFamily="34" charset="0"/>
              </a:defRPr>
            </a:lvl1pPr>
          </a:lstStyle>
          <a:p>
            <a:pPr algn="ctr"/>
            <a:r>
              <a:rPr lang="en-US" spc="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SIM900A</a:t>
            </a:r>
            <a:endParaRPr lang="en-US" spc="5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TextBox 75"/>
          <p:cNvSpPr txBox="1"/>
          <p:nvPr/>
        </p:nvSpPr>
        <p:spPr>
          <a:xfrm>
            <a:off x="6495857" y="2386311"/>
            <a:ext cx="14681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accent3">
                    <a:lumMod val="75000"/>
                  </a:schemeClr>
                </a:solidFill>
                <a:latin typeface="Questrial" panose="020B0606030504020204" pitchFamily="34" charset="0"/>
                <a:ea typeface="Questrial" panose="020B0606030504020204" pitchFamily="34" charset="0"/>
                <a:cs typeface="Questrial" panose="020B0606030504020204" pitchFamily="34" charset="0"/>
              </a:defRPr>
            </a:lvl1pPr>
          </a:lstStyle>
          <a:p>
            <a:pPr algn="ctr"/>
            <a:r>
              <a:rPr lang="en-US" sz="1400" spc="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ATMEGA 328P</a:t>
            </a:r>
            <a:endParaRPr lang="en-US" sz="1400" spc="5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TextBox 76"/>
          <p:cNvSpPr txBox="1"/>
          <p:nvPr/>
        </p:nvSpPr>
        <p:spPr>
          <a:xfrm>
            <a:off x="8828405" y="4406900"/>
            <a:ext cx="13563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accent3">
                    <a:lumMod val="75000"/>
                  </a:schemeClr>
                </a:solidFill>
                <a:latin typeface="Questrial" panose="020B0606030504020204" pitchFamily="34" charset="0"/>
                <a:ea typeface="Questrial" panose="020B0606030504020204" pitchFamily="34" charset="0"/>
                <a:cs typeface="Questrial" panose="020B0606030504020204" pitchFamily="34" charset="0"/>
              </a:defRPr>
            </a:lvl1pPr>
          </a:lstStyle>
          <a:p>
            <a:pPr algn="ctr"/>
            <a:r>
              <a:rPr lang="en-US" sz="1200" spc="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Raspberry Pi 3b+</a:t>
            </a:r>
            <a:endParaRPr lang="en-US" sz="1200" spc="5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Rectangle 29"/>
          <p:cNvSpPr/>
          <p:nvPr/>
        </p:nvSpPr>
        <p:spPr>
          <a:xfrm>
            <a:off x="1674043" y="2725086"/>
            <a:ext cx="1226618" cy="860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Sends and Receives SMS data.</a:t>
            </a:r>
            <a:endParaRPr lang="en-US" altLang="zh-CN" sz="12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Rectangle 29"/>
          <p:cNvSpPr/>
          <p:nvPr/>
        </p:nvSpPr>
        <p:spPr>
          <a:xfrm>
            <a:off x="3402965" y="4340225"/>
            <a:ext cx="2688590" cy="163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 algn="ctr">
              <a:lnSpc>
                <a:spcPts val="2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Mode is set using AT Commands.</a:t>
            </a:r>
            <a:endParaRPr lang="en-US" altLang="zh-CN" sz="12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  <a:p>
            <a:pPr marL="171450" lvl="0" indent="-171450" algn="ctr">
              <a:lnSpc>
                <a:spcPts val="2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Sends and receives SMS at Server-side.</a:t>
            </a:r>
            <a:endParaRPr lang="en-US" altLang="zh-CN" sz="12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  <a:p>
            <a:pPr marL="171450" lvl="0" indent="-171450" algn="ctr">
              <a:lnSpc>
                <a:spcPts val="2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Give Audio in/out ports for</a:t>
            </a:r>
            <a:endParaRPr lang="en-US" altLang="zh-CN" sz="12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  <a:p>
            <a:pPr lvl="0" indent="0" algn="ctr">
              <a:lnSpc>
                <a:spcPts val="2000"/>
              </a:lnSpc>
              <a:buFont typeface="Arial" panose="020B0604020202020204" pitchFamily="34" charset="0"/>
              <a:buNone/>
              <a:defRPr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voice calls.</a:t>
            </a:r>
            <a:endParaRPr lang="en-US" altLang="zh-CN" sz="12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  <a:p>
            <a:pPr marL="171450" lvl="0" indent="-171450" algn="ctr">
              <a:lnSpc>
                <a:spcPts val="2000"/>
              </a:lnSpc>
              <a:buFont typeface="Arial" panose="020B0604020202020204" pitchFamily="34" charset="0"/>
              <a:buChar char="•"/>
              <a:defRPr/>
            </a:pPr>
            <a:endParaRPr lang="en-US" altLang="zh-CN" sz="12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Rectangle 29"/>
          <p:cNvSpPr/>
          <p:nvPr/>
        </p:nvSpPr>
        <p:spPr>
          <a:xfrm>
            <a:off x="6358890" y="2724785"/>
            <a:ext cx="2244725" cy="1116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 algn="ctr">
              <a:lnSpc>
                <a:spcPts val="2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Sends AT commands to SIM900A.</a:t>
            </a:r>
            <a:endParaRPr lang="en-US" altLang="zh-CN" sz="12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  <a:p>
            <a:pPr marL="171450" lvl="0" indent="-171450" algn="ctr">
              <a:lnSpc>
                <a:spcPts val="2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Segregates the query on the basis of query type.</a:t>
            </a:r>
            <a:endParaRPr lang="en-US" altLang="zh-CN" sz="12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Rectangle 29"/>
          <p:cNvSpPr/>
          <p:nvPr/>
        </p:nvSpPr>
        <p:spPr>
          <a:xfrm>
            <a:off x="8663940" y="4858385"/>
            <a:ext cx="2123440" cy="60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 algn="ctr">
              <a:lnSpc>
                <a:spcPts val="2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Runs  API.</a:t>
            </a:r>
            <a:endParaRPr lang="en-US" altLang="zh-CN" sz="12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  <a:p>
            <a:pPr marL="171450" lvl="0" indent="-171450" algn="ctr">
              <a:lnSpc>
                <a:spcPts val="2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Runs Voice Assistant</a:t>
            </a:r>
            <a:endParaRPr lang="en-US" altLang="zh-CN" sz="12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0" y="2"/>
            <a:ext cx="12192000" cy="6857998"/>
            <a:chOff x="0" y="2"/>
            <a:chExt cx="12192000" cy="6857998"/>
          </a:xfrm>
        </p:grpSpPr>
        <p:sp>
          <p:nvSpPr>
            <p:cNvPr id="22" name="Freeform: Shape 6"/>
            <p:cNvSpPr/>
            <p:nvPr/>
          </p:nvSpPr>
          <p:spPr>
            <a:xfrm>
              <a:off x="723087" y="6503525"/>
              <a:ext cx="10745825" cy="354475"/>
            </a:xfrm>
            <a:custGeom>
              <a:avLst/>
              <a:gdLst>
                <a:gd name="connsiteX0" fmla="*/ 550981 w 2344943"/>
                <a:gd name="connsiteY0" fmla="*/ 0 h 407428"/>
                <a:gd name="connsiteX1" fmla="*/ 940996 w 2344943"/>
                <a:gd name="connsiteY1" fmla="*/ 0 h 407428"/>
                <a:gd name="connsiteX2" fmla="*/ 1403945 w 2344943"/>
                <a:gd name="connsiteY2" fmla="*/ 0 h 407428"/>
                <a:gd name="connsiteX3" fmla="*/ 1793961 w 2344943"/>
                <a:gd name="connsiteY3" fmla="*/ 0 h 407428"/>
                <a:gd name="connsiteX4" fmla="*/ 2288061 w 2344943"/>
                <a:gd name="connsiteY4" fmla="*/ 355358 h 407428"/>
                <a:gd name="connsiteX5" fmla="*/ 2344943 w 2344943"/>
                <a:gd name="connsiteY5" fmla="*/ 407428 h 407428"/>
                <a:gd name="connsiteX6" fmla="*/ 0 w 2344943"/>
                <a:gd name="connsiteY6" fmla="*/ 407428 h 407428"/>
                <a:gd name="connsiteX7" fmla="*/ 56882 w 2344943"/>
                <a:gd name="connsiteY7" fmla="*/ 355358 h 407428"/>
                <a:gd name="connsiteX8" fmla="*/ 550981 w 2344943"/>
                <a:gd name="connsiteY8" fmla="*/ 0 h 407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4943" h="407428">
                  <a:moveTo>
                    <a:pt x="550981" y="0"/>
                  </a:moveTo>
                  <a:lnTo>
                    <a:pt x="940996" y="0"/>
                  </a:lnTo>
                  <a:lnTo>
                    <a:pt x="1403945" y="0"/>
                  </a:lnTo>
                  <a:lnTo>
                    <a:pt x="1793961" y="0"/>
                  </a:lnTo>
                  <a:cubicBezTo>
                    <a:pt x="2111814" y="387"/>
                    <a:pt x="2144200" y="198956"/>
                    <a:pt x="2288061" y="355358"/>
                  </a:cubicBezTo>
                  <a:lnTo>
                    <a:pt x="2344943" y="407428"/>
                  </a:lnTo>
                  <a:lnTo>
                    <a:pt x="0" y="407428"/>
                  </a:lnTo>
                  <a:lnTo>
                    <a:pt x="56882" y="355358"/>
                  </a:lnTo>
                  <a:cubicBezTo>
                    <a:pt x="200743" y="198956"/>
                    <a:pt x="233129" y="387"/>
                    <a:pt x="550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3" name="TextBox 7"/>
            <p:cNvSpPr txBox="1"/>
            <p:nvPr/>
          </p:nvSpPr>
          <p:spPr>
            <a:xfrm>
              <a:off x="4146234" y="522875"/>
              <a:ext cx="389953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sym typeface="Arial" panose="020B0604020202020204" pitchFamily="34" charset="0"/>
                </a:rPr>
                <a:t>PROJECT WORKFLOW</a:t>
              </a:r>
              <a:endParaRPr lang="en-US" altLang="zh-CN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4" name="Freeform: Shape 1"/>
            <p:cNvSpPr/>
            <p:nvPr/>
          </p:nvSpPr>
          <p:spPr>
            <a:xfrm>
              <a:off x="0" y="2"/>
              <a:ext cx="12192000" cy="257576"/>
            </a:xfrm>
            <a:custGeom>
              <a:avLst/>
              <a:gdLst>
                <a:gd name="connsiteX0" fmla="*/ 0 w 12192000"/>
                <a:gd name="connsiteY0" fmla="*/ 0 h 5586689"/>
                <a:gd name="connsiteX1" fmla="*/ 12192000 w 12192000"/>
                <a:gd name="connsiteY1" fmla="*/ 0 h 5586689"/>
                <a:gd name="connsiteX2" fmla="*/ 12192000 w 12192000"/>
                <a:gd name="connsiteY2" fmla="*/ 4454813 h 5586689"/>
                <a:gd name="connsiteX3" fmla="*/ 11960026 w 12192000"/>
                <a:gd name="connsiteY3" fmla="*/ 4545333 h 5586689"/>
                <a:gd name="connsiteX4" fmla="*/ 6096000 w 12192000"/>
                <a:gd name="connsiteY4" fmla="*/ 5586689 h 5586689"/>
                <a:gd name="connsiteX5" fmla="*/ 231975 w 12192000"/>
                <a:gd name="connsiteY5" fmla="*/ 4545333 h 5586689"/>
                <a:gd name="connsiteX6" fmla="*/ 0 w 12192000"/>
                <a:gd name="connsiteY6" fmla="*/ 4454813 h 558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5586689">
                  <a:moveTo>
                    <a:pt x="0" y="0"/>
                  </a:moveTo>
                  <a:lnTo>
                    <a:pt x="12192000" y="0"/>
                  </a:lnTo>
                  <a:lnTo>
                    <a:pt x="12192000" y="4454813"/>
                  </a:lnTo>
                  <a:lnTo>
                    <a:pt x="11960026" y="4545333"/>
                  </a:lnTo>
                  <a:cubicBezTo>
                    <a:pt x="10164544" y="5215096"/>
                    <a:pt x="8181164" y="5586689"/>
                    <a:pt x="6096000" y="5586689"/>
                  </a:cubicBezTo>
                  <a:cubicBezTo>
                    <a:pt x="4010836" y="5586689"/>
                    <a:pt x="2027456" y="5215096"/>
                    <a:pt x="231975" y="4545333"/>
                  </a:cubicBezTo>
                  <a:lnTo>
                    <a:pt x="0" y="445481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927100" dist="254000" dir="5400000" sx="95000" sy="95000" algn="t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pic>
        <p:nvPicPr>
          <p:cNvPr id="25" name="Picture 24" descr="18-188401_nokia-phone-png-images-transparent-nokia-130-dua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1755140" y="1761490"/>
            <a:ext cx="219710" cy="512445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20000"/>
              </a:prstClr>
            </a:outerShdw>
          </a:effectLst>
        </p:spPr>
      </p:pic>
      <p:pic>
        <p:nvPicPr>
          <p:cNvPr id="26" name="Picture 25" descr="Gsm_Modem_SIM900A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660" y="2802890"/>
            <a:ext cx="1000125" cy="1000125"/>
          </a:xfrm>
          <a:prstGeom prst="rect">
            <a:avLst/>
          </a:prstGeom>
        </p:spPr>
      </p:pic>
      <p:pic>
        <p:nvPicPr>
          <p:cNvPr id="27" name="Picture 26" descr="atmega328p-pu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220" y="2067560"/>
            <a:ext cx="807085" cy="593725"/>
          </a:xfrm>
          <a:prstGeom prst="rect">
            <a:avLst/>
          </a:prstGeom>
        </p:spPr>
      </p:pic>
      <p:pic>
        <p:nvPicPr>
          <p:cNvPr id="41" name="Picture 40" descr="385219_preview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 flipV="1">
            <a:off x="10206990" y="4213225"/>
            <a:ext cx="620395" cy="417830"/>
          </a:xfrm>
          <a:prstGeom prst="rect">
            <a:avLst/>
          </a:prstGeom>
        </p:spPr>
      </p:pic>
      <p:pic>
        <p:nvPicPr>
          <p:cNvPr id="28" name="Picture 27" descr="usb-to-serial-ttl-converter-500x5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8565" y="4174490"/>
            <a:ext cx="1095375" cy="862330"/>
          </a:xfrm>
          <a:prstGeom prst="rect">
            <a:avLst/>
          </a:prstGeom>
        </p:spPr>
      </p:pic>
      <p:pic>
        <p:nvPicPr>
          <p:cNvPr id="29" name="Picture 28" descr="ESP-12F-ESP8266-Wifi-Modul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1285" y="5339080"/>
            <a:ext cx="862330" cy="862330"/>
          </a:xfrm>
          <a:prstGeom prst="rect">
            <a:avLst/>
          </a:prstGeom>
        </p:spPr>
      </p:pic>
      <p:sp>
        <p:nvSpPr>
          <p:cNvPr id="30" name="Text Box 29"/>
          <p:cNvSpPr txBox="1"/>
          <p:nvPr/>
        </p:nvSpPr>
        <p:spPr>
          <a:xfrm>
            <a:off x="7671435" y="5001260"/>
            <a:ext cx="8083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/>
              <a:t>OR</a:t>
            </a:r>
            <a:endParaRPr lang="en-US" b="1"/>
          </a:p>
        </p:txBody>
      </p:sp>
      <p:sp>
        <p:nvSpPr>
          <p:cNvPr id="32" name="Oval 52"/>
          <p:cNvSpPr/>
          <p:nvPr/>
        </p:nvSpPr>
        <p:spPr>
          <a:xfrm>
            <a:off x="9447785" y="757421"/>
            <a:ext cx="1935759" cy="1935759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3" name="Oval 54"/>
          <p:cNvSpPr/>
          <p:nvPr/>
        </p:nvSpPr>
        <p:spPr>
          <a:xfrm>
            <a:off x="10627100" y="2067665"/>
            <a:ext cx="842134" cy="842134"/>
          </a:xfrm>
          <a:prstGeom prst="ellipse">
            <a:avLst/>
          </a:prstGeom>
          <a:solidFill>
            <a:schemeClr val="accent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4" name="TextBox 75"/>
          <p:cNvSpPr txBox="1"/>
          <p:nvPr/>
        </p:nvSpPr>
        <p:spPr>
          <a:xfrm>
            <a:off x="9911522" y="935336"/>
            <a:ext cx="106426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accent3">
                    <a:lumMod val="75000"/>
                  </a:schemeClr>
                </a:solidFill>
                <a:latin typeface="Questrial" panose="020B0606030504020204" pitchFamily="34" charset="0"/>
                <a:ea typeface="Questrial" panose="020B0606030504020204" pitchFamily="34" charset="0"/>
                <a:cs typeface="Questrial" panose="020B0606030504020204" pitchFamily="34" charset="0"/>
              </a:defRPr>
            </a:lvl1pPr>
          </a:lstStyle>
          <a:p>
            <a:pPr algn="ctr"/>
            <a:r>
              <a:rPr lang="en-US" sz="1400" spc="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16X2 LCD</a:t>
            </a:r>
            <a:endParaRPr lang="en-US" sz="1400" spc="5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5" name="Rectangle 29"/>
          <p:cNvSpPr/>
          <p:nvPr/>
        </p:nvSpPr>
        <p:spPr>
          <a:xfrm>
            <a:off x="9363075" y="1205230"/>
            <a:ext cx="2019300" cy="1116965"/>
          </a:xfrm>
          <a:prstGeom prst="rect">
            <a:avLst/>
          </a:prstGeom>
        </p:spPr>
        <p:txBody>
          <a:bodyPr wrap="square">
            <a:spAutoFit/>
          </a:bodyPr>
          <a:p>
            <a:pPr marL="171450" lvl="0" indent="-171450" algn="ctr">
              <a:lnSpc>
                <a:spcPts val="2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Shows current status of Queue.</a:t>
            </a:r>
            <a:endParaRPr lang="en-US" altLang="zh-CN" sz="12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  <a:p>
            <a:pPr marL="171450" lvl="0" indent="-171450" algn="ctr">
              <a:lnSpc>
                <a:spcPts val="2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Shows incoming requests.</a:t>
            </a:r>
            <a:endParaRPr lang="en-US" altLang="zh-CN" sz="12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37" name="Picture 36" descr="432-4320329_lcd-display-lcd-16x2-png-transparent-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21645" y="2263140"/>
            <a:ext cx="847725" cy="450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35" grpId="0"/>
    </p:bldLst>
  </p:timing>
</p:sld>
</file>

<file path=ppt/tags/tag1.xml><?xml version="1.0" encoding="utf-8"?>
<p:tagLst xmlns:p="http://schemas.openxmlformats.org/presentationml/2006/main">
  <p:tag name="PA" val="v5.1.2"/>
</p:tagLst>
</file>

<file path=ppt/tags/tag10.xml><?xml version="1.0" encoding="utf-8"?>
<p:tagLst xmlns:p="http://schemas.openxmlformats.org/presentationml/2006/main">
  <p:tag name="PA" val="v5.1.2"/>
</p:tagLst>
</file>

<file path=ppt/tags/tag11.xml><?xml version="1.0" encoding="utf-8"?>
<p:tagLst xmlns:p="http://schemas.openxmlformats.org/presentationml/2006/main">
  <p:tag name="PA" val="v5.1.2"/>
</p:tagLst>
</file>

<file path=ppt/tags/tag12.xml><?xml version="1.0" encoding="utf-8"?>
<p:tagLst xmlns:p="http://schemas.openxmlformats.org/presentationml/2006/main">
  <p:tag name="PA" val="v5.1.2"/>
</p:tagLst>
</file>

<file path=ppt/tags/tag13.xml><?xml version="1.0" encoding="utf-8"?>
<p:tagLst xmlns:p="http://schemas.openxmlformats.org/presentationml/2006/main">
  <p:tag name="PA" val="v5.1.2"/>
</p:tagLst>
</file>

<file path=ppt/tags/tag14.xml><?xml version="1.0" encoding="utf-8"?>
<p:tagLst xmlns:p="http://schemas.openxmlformats.org/presentationml/2006/main">
  <p:tag name="PA" val="v5.1.2"/>
</p:tagLst>
</file>

<file path=ppt/tags/tag15.xml><?xml version="1.0" encoding="utf-8"?>
<p:tagLst xmlns:p="http://schemas.openxmlformats.org/presentationml/2006/main">
  <p:tag name="PA" val="v5.1.2"/>
</p:tagLst>
</file>

<file path=ppt/tags/tag16.xml><?xml version="1.0" encoding="utf-8"?>
<p:tagLst xmlns:p="http://schemas.openxmlformats.org/presentationml/2006/main">
  <p:tag name="PA" val="v5.1.2"/>
</p:tagLst>
</file>

<file path=ppt/tags/tag17.xml><?xml version="1.0" encoding="utf-8"?>
<p:tagLst xmlns:p="http://schemas.openxmlformats.org/presentationml/2006/main">
  <p:tag name="PA" val="v5.1.2"/>
</p:tagLst>
</file>

<file path=ppt/tags/tag2.xml><?xml version="1.0" encoding="utf-8"?>
<p:tagLst xmlns:p="http://schemas.openxmlformats.org/presentationml/2006/main">
  <p:tag name="PA" val="v5.1.2"/>
</p:tagLst>
</file>

<file path=ppt/tags/tag3.xml><?xml version="1.0" encoding="utf-8"?>
<p:tagLst xmlns:p="http://schemas.openxmlformats.org/presentationml/2006/main">
  <p:tag name="PA" val="v5.1.2"/>
</p:tagLst>
</file>

<file path=ppt/tags/tag4.xml><?xml version="1.0" encoding="utf-8"?>
<p:tagLst xmlns:p="http://schemas.openxmlformats.org/presentationml/2006/main">
  <p:tag name="PA" val="v5.1.0"/>
</p:tagLst>
</file>

<file path=ppt/tags/tag5.xml><?xml version="1.0" encoding="utf-8"?>
<p:tagLst xmlns:p="http://schemas.openxmlformats.org/presentationml/2006/main">
  <p:tag name="PA" val="v5.1.0"/>
</p:tagLst>
</file>

<file path=ppt/tags/tag6.xml><?xml version="1.0" encoding="utf-8"?>
<p:tagLst xmlns:p="http://schemas.openxmlformats.org/presentationml/2006/main">
  <p:tag name="PA" val="v5.1.2"/>
</p:tagLst>
</file>

<file path=ppt/tags/tag7.xml><?xml version="1.0" encoding="utf-8"?>
<p:tagLst xmlns:p="http://schemas.openxmlformats.org/presentationml/2006/main">
  <p:tag name="PA" val="v5.1.2"/>
</p:tagLst>
</file>

<file path=ppt/tags/tag8.xml><?xml version="1.0" encoding="utf-8"?>
<p:tagLst xmlns:p="http://schemas.openxmlformats.org/presentationml/2006/main">
  <p:tag name="PA" val="v5.1.2"/>
</p:tagLst>
</file>

<file path=ppt/tags/tag9.xml><?xml version="1.0" encoding="utf-8"?>
<p:tagLst xmlns:p="http://schemas.openxmlformats.org/presentationml/2006/main">
  <p:tag name="PA" val="v5.1.2"/>
</p:tagLst>
</file>

<file path=ppt/theme/theme1.xml><?xml version="1.0" encoding="utf-8"?>
<a:theme xmlns:a="http://schemas.openxmlformats.org/drawingml/2006/main" name="Office 主题​​">
  <a:themeElements>
    <a:clrScheme name="Custom 178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AB9D3"/>
      </a:accent1>
      <a:accent2>
        <a:srgbClr val="027AC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游ゴシック Light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2678</Words>
  <Application>WPS Presentation</Application>
  <PresentationFormat>Widescreen</PresentationFormat>
  <Paragraphs>201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6" baseType="lpstr">
      <vt:lpstr>Arial</vt:lpstr>
      <vt:lpstr>SimSun</vt:lpstr>
      <vt:lpstr>Wingdings</vt:lpstr>
      <vt:lpstr>Source Han Sans CN Normal</vt:lpstr>
      <vt:lpstr>Yu Gothic</vt:lpstr>
      <vt:lpstr>Calibri</vt:lpstr>
      <vt:lpstr>Microsoft YaHei</vt:lpstr>
      <vt:lpstr>Arial Unicode MS</vt:lpstr>
      <vt:lpstr>Yu Gothic UI Semilight</vt:lpstr>
      <vt:lpstr>Minecraft</vt:lpstr>
      <vt:lpstr>Questrial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Administrater</dc:creator>
  <cp:lastModifiedBy>Nishant Nischaya</cp:lastModifiedBy>
  <cp:revision>36</cp:revision>
  <dcterms:created xsi:type="dcterms:W3CDTF">2019-09-18T05:44:00Z</dcterms:created>
  <dcterms:modified xsi:type="dcterms:W3CDTF">2020-02-18T07:05:26Z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1033-11.2.0.8341</vt:lpwstr>
  </property>
</Properties>
</file>